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sldIdLst>
    <p:sldId id="256" r:id="rId2"/>
    <p:sldId id="365" r:id="rId3"/>
    <p:sldId id="266" r:id="rId4"/>
    <p:sldId id="261" r:id="rId5"/>
    <p:sldId id="260" r:id="rId6"/>
    <p:sldId id="262" r:id="rId7"/>
    <p:sldId id="267" r:id="rId8"/>
    <p:sldId id="392" r:id="rId9"/>
    <p:sldId id="268" r:id="rId10"/>
    <p:sldId id="269" r:id="rId11"/>
    <p:sldId id="270" r:id="rId12"/>
    <p:sldId id="271" r:id="rId13"/>
    <p:sldId id="393" r:id="rId14"/>
    <p:sldId id="303" r:id="rId15"/>
    <p:sldId id="272" r:id="rId16"/>
    <p:sldId id="304" r:id="rId17"/>
    <p:sldId id="368" r:id="rId18"/>
    <p:sldId id="369" r:id="rId19"/>
    <p:sldId id="306" r:id="rId20"/>
    <p:sldId id="274" r:id="rId21"/>
    <p:sldId id="372" r:id="rId22"/>
    <p:sldId id="276" r:id="rId23"/>
    <p:sldId id="277" r:id="rId24"/>
    <p:sldId id="373" r:id="rId25"/>
    <p:sldId id="282" r:id="rId26"/>
    <p:sldId id="281" r:id="rId27"/>
    <p:sldId id="283" r:id="rId28"/>
    <p:sldId id="284" r:id="rId29"/>
    <p:sldId id="280" r:id="rId30"/>
    <p:sldId id="285" r:id="rId31"/>
    <p:sldId id="286" r:id="rId32"/>
    <p:sldId id="374" r:id="rId33"/>
    <p:sldId id="375" r:id="rId34"/>
    <p:sldId id="289" r:id="rId35"/>
    <p:sldId id="397" r:id="rId36"/>
    <p:sldId id="291" r:id="rId37"/>
    <p:sldId id="293" r:id="rId38"/>
    <p:sldId id="295" r:id="rId39"/>
    <p:sldId id="294" r:id="rId40"/>
    <p:sldId id="376" r:id="rId41"/>
    <p:sldId id="298" r:id="rId42"/>
    <p:sldId id="377" r:id="rId43"/>
    <p:sldId id="299" r:id="rId44"/>
    <p:sldId id="300" r:id="rId45"/>
    <p:sldId id="301" r:id="rId46"/>
    <p:sldId id="302" r:id="rId47"/>
    <p:sldId id="309" r:id="rId48"/>
    <p:sldId id="308" r:id="rId49"/>
    <p:sldId id="310" r:id="rId50"/>
    <p:sldId id="312" r:id="rId51"/>
    <p:sldId id="313" r:id="rId52"/>
    <p:sldId id="314" r:id="rId53"/>
    <p:sldId id="334" r:id="rId54"/>
    <p:sldId id="335" r:id="rId55"/>
    <p:sldId id="336" r:id="rId56"/>
    <p:sldId id="339" r:id="rId57"/>
    <p:sldId id="338" r:id="rId58"/>
    <p:sldId id="318" r:id="rId59"/>
    <p:sldId id="321" r:id="rId60"/>
    <p:sldId id="378" r:id="rId61"/>
    <p:sldId id="322" r:id="rId62"/>
    <p:sldId id="379" r:id="rId63"/>
    <p:sldId id="323" r:id="rId64"/>
    <p:sldId id="324" r:id="rId65"/>
    <p:sldId id="325" r:id="rId66"/>
    <p:sldId id="326" r:id="rId67"/>
    <p:sldId id="327" r:id="rId68"/>
    <p:sldId id="380" r:id="rId69"/>
    <p:sldId id="329" r:id="rId70"/>
    <p:sldId id="330" r:id="rId71"/>
    <p:sldId id="381" r:id="rId72"/>
    <p:sldId id="331" r:id="rId73"/>
    <p:sldId id="332" r:id="rId74"/>
    <p:sldId id="394" r:id="rId75"/>
    <p:sldId id="333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82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88" r:id="rId97"/>
    <p:sldId id="387" r:id="rId98"/>
    <p:sldId id="389" r:id="rId99"/>
    <p:sldId id="364" r:id="rId100"/>
    <p:sldId id="390" r:id="rId101"/>
    <p:sldId id="391" r:id="rId102"/>
    <p:sldId id="360" r:id="rId103"/>
    <p:sldId id="395" r:id="rId104"/>
    <p:sldId id="361" r:id="rId105"/>
    <p:sldId id="362" r:id="rId106"/>
    <p:sldId id="363" r:id="rId107"/>
    <p:sldId id="396" r:id="rId10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스프링이란" id="{4167C8B6-8BAC-FC46-A474-78AB2485C000}">
          <p14:sldIdLst>
            <p14:sldId id="256"/>
            <p14:sldId id="365"/>
            <p14:sldId id="266"/>
            <p14:sldId id="261"/>
            <p14:sldId id="260"/>
            <p14:sldId id="262"/>
            <p14:sldId id="267"/>
            <p14:sldId id="392"/>
            <p14:sldId id="268"/>
            <p14:sldId id="269"/>
            <p14:sldId id="270"/>
            <p14:sldId id="271"/>
          </p14:sldIdLst>
        </p14:section>
        <p14:section name="2.1. Spring 핵심 개념" id="{CD2E52D3-BE75-FD47-BCF8-7B9DE1F52544}">
          <p14:sldIdLst>
            <p14:sldId id="393"/>
            <p14:sldId id="303"/>
            <p14:sldId id="272"/>
            <p14:sldId id="304"/>
            <p14:sldId id="368"/>
            <p14:sldId id="369"/>
            <p14:sldId id="306"/>
            <p14:sldId id="274"/>
            <p14:sldId id="372"/>
            <p14:sldId id="276"/>
            <p14:sldId id="277"/>
            <p14:sldId id="373"/>
            <p14:sldId id="282"/>
            <p14:sldId id="281"/>
            <p14:sldId id="283"/>
            <p14:sldId id="284"/>
            <p14:sldId id="280"/>
            <p14:sldId id="285"/>
            <p14:sldId id="286"/>
            <p14:sldId id="374"/>
            <p14:sldId id="375"/>
            <p14:sldId id="289"/>
            <p14:sldId id="397"/>
            <p14:sldId id="291"/>
            <p14:sldId id="293"/>
            <p14:sldId id="295"/>
            <p14:sldId id="294"/>
            <p14:sldId id="376"/>
            <p14:sldId id="298"/>
            <p14:sldId id="377"/>
            <p14:sldId id="299"/>
            <p14:sldId id="300"/>
            <p14:sldId id="301"/>
            <p14:sldId id="302"/>
          </p14:sldIdLst>
        </p14:section>
        <p14:section name="2.2 Spring MVC 아키텍쳐 상세 설명" id="{BB7FB715-0843-5645-BC7E-97C57DFCEE5B}">
          <p14:sldIdLst>
            <p14:sldId id="309"/>
            <p14:sldId id="308"/>
            <p14:sldId id="310"/>
            <p14:sldId id="312"/>
            <p14:sldId id="313"/>
            <p14:sldId id="314"/>
            <p14:sldId id="334"/>
            <p14:sldId id="335"/>
            <p14:sldId id="336"/>
            <p14:sldId id="339"/>
            <p14:sldId id="338"/>
            <p14:sldId id="318"/>
            <p14:sldId id="321"/>
            <p14:sldId id="378"/>
            <p14:sldId id="322"/>
            <p14:sldId id="379"/>
            <p14:sldId id="323"/>
            <p14:sldId id="324"/>
            <p14:sldId id="325"/>
            <p14:sldId id="326"/>
            <p14:sldId id="327"/>
            <p14:sldId id="380"/>
            <p14:sldId id="329"/>
            <p14:sldId id="330"/>
            <p14:sldId id="381"/>
            <p14:sldId id="331"/>
          </p14:sldIdLst>
        </p14:section>
        <p14:section name="3. Spring 트랜잭션" id="{092B59DE-C668-084A-B79D-27CFC070C3A5}">
          <p14:sldIdLst>
            <p14:sldId id="332"/>
            <p14:sldId id="394"/>
            <p14:sldId id="333"/>
            <p14:sldId id="341"/>
            <p14:sldId id="342"/>
            <p14:sldId id="343"/>
            <p14:sldId id="344"/>
            <p14:sldId id="345"/>
            <p14:sldId id="346"/>
            <p14:sldId id="347"/>
            <p14:sldId id="382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88"/>
            <p14:sldId id="387"/>
            <p14:sldId id="389"/>
            <p14:sldId id="364"/>
            <p14:sldId id="390"/>
            <p14:sldId id="391"/>
            <p14:sldId id="360"/>
            <p14:sldId id="395"/>
            <p14:sldId id="361"/>
            <p14:sldId id="362"/>
            <p14:sldId id="363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33BD1-1E22-4747-8CCC-206380901234}" v="307" dt="2023-11-11T08:26:59.5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67" autoAdjust="0"/>
    <p:restoredTop sz="73533" autoAdjust="0"/>
  </p:normalViewPr>
  <p:slideViewPr>
    <p:cSldViewPr snapToGrid="0">
      <p:cViewPr varScale="1">
        <p:scale>
          <a:sx n="56" d="100"/>
          <a:sy n="56" d="100"/>
        </p:scale>
        <p:origin x="18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anumGothic" panose="020D0604000000000000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anumGothic" panose="020D0604000000000000" pitchFamily="34" charset="-127"/>
              </a:defRPr>
            </a:lvl1pPr>
          </a:lstStyle>
          <a:p>
            <a:fld id="{95990E40-249B-F444-A7F2-ED4C1B9ADEF4}" type="datetimeFigureOut">
              <a:rPr kumimoji="1" lang="ko-Kore-KR" altLang="en-US" smtClean="0"/>
              <a:pPr/>
              <a:t>12/22/2023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anumGothic" panose="020D0604000000000000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anumGothic" panose="020D0604000000000000" pitchFamily="34" charset="-127"/>
              </a:defRPr>
            </a:lvl1pPr>
          </a:lstStyle>
          <a:p>
            <a:fld id="{41AFE108-ADA9-944D-AAC3-6D79DB538B7B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8140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13776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7359187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100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122584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101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86949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102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895294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103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197228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104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780201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105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889943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106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143545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107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2802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2327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5101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4480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7624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14731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16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47653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17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06437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18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76302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19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29802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8518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20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48617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9032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14786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23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71255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53092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25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62761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26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49665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27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89639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28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2066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29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72824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45389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30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25613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31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351011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32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713870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33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2528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34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25812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35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973842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36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467987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5809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38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439143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39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28823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64722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40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267446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41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99527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42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163044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43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724287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44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552416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45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810316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46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004737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29122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5581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1567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234240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86717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78348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81418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19329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8564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71208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54911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89237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25949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0155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543294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61259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45735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42307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50158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97846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69301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12123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67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87403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68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87704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7305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293797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70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53609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71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15662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2446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73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13907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74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15819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75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20105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76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96500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77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467321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78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53974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79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3913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316083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80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6615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81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082739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82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32522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83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09717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84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22885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85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005172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86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404923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87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152176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88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809103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89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3918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744803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90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320881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91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446077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92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730668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93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975118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94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74736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95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357612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96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980859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97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53709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98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38270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FE108-ADA9-944D-AAC3-6D79DB538B7B}" type="slidenum">
              <a:rPr kumimoji="1" lang="ko-Kore-KR" altLang="en-US" smtClean="0"/>
              <a:t>99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105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8E7D0-C474-BAA8-32DC-30866485A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ea typeface="NanumGothic" panose="020D0604000000000000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9D210D-D2F1-A791-39BE-B56C529C5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EC9709-330A-D89A-37C0-3C7790FAD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E365-298C-9640-BABF-43FE36A29120}" type="datetimeFigureOut">
              <a:rPr kumimoji="1" lang="ko-Kore-KR" altLang="en-US" smtClean="0"/>
              <a:t>12/22/2023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71CEAF-49D3-E3DE-1B94-C6BAFCCD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4C086F-C58C-236E-9BA7-20205264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88857-B59D-0E44-BD47-AA043D2B47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31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58FE1-AF7B-6789-C7FA-AE7538FE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ea typeface="NanumGothic" panose="020D0604000000000000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E745EB-2EFB-B423-8F4B-27874FB53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ea typeface="NanumGothic" panose="020D0604000000000000" pitchFamily="34" charset="-127"/>
              </a:defRPr>
            </a:lvl1pPr>
            <a:lvl2pPr>
              <a:defRPr b="0" i="0">
                <a:ea typeface="NanumGothic" panose="020D0604000000000000" pitchFamily="34" charset="-127"/>
              </a:defRPr>
            </a:lvl2pPr>
            <a:lvl3pPr>
              <a:defRPr b="0" i="0">
                <a:ea typeface="NanumGothic" panose="020D0604000000000000" pitchFamily="34" charset="-127"/>
              </a:defRPr>
            </a:lvl3pPr>
            <a:lvl4pPr>
              <a:defRPr b="0" i="0">
                <a:ea typeface="NanumGothic" panose="020D0604000000000000" pitchFamily="34" charset="-127"/>
              </a:defRPr>
            </a:lvl4pPr>
            <a:lvl5pPr>
              <a:defRPr b="0" i="0">
                <a:ea typeface="NanumGothic" panose="020D0604000000000000" pitchFamily="34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ED01A-89EE-C1E6-24EF-8AEB5734B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E365-298C-9640-BABF-43FE36A29120}" type="datetimeFigureOut">
              <a:rPr kumimoji="1" lang="ko-Kore-KR" altLang="en-US" smtClean="0"/>
              <a:t>12/22/2023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B577EF-16F5-FE26-1A8D-ACE52C3C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1F00A8-4B36-D793-F6E2-0E5A3B84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88857-B59D-0E44-BD47-AA043D2B47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027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6997B7-60FD-4DCA-ADA5-F189C70BB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>
                <a:ea typeface="NanumGothic" panose="020D0604000000000000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A12F40-E189-9D33-A7F8-62D620427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>
                <a:ea typeface="NanumGothic" panose="020D0604000000000000" pitchFamily="34" charset="-127"/>
              </a:defRPr>
            </a:lvl1pPr>
            <a:lvl2pPr>
              <a:defRPr b="0" i="0">
                <a:ea typeface="NanumGothic" panose="020D0604000000000000" pitchFamily="34" charset="-127"/>
              </a:defRPr>
            </a:lvl2pPr>
            <a:lvl3pPr>
              <a:defRPr b="0" i="0">
                <a:ea typeface="NanumGothic" panose="020D0604000000000000" pitchFamily="34" charset="-127"/>
              </a:defRPr>
            </a:lvl3pPr>
            <a:lvl4pPr>
              <a:defRPr b="0" i="0">
                <a:ea typeface="NanumGothic" panose="020D0604000000000000" pitchFamily="34" charset="-127"/>
              </a:defRPr>
            </a:lvl4pPr>
            <a:lvl5pPr>
              <a:defRPr b="0" i="0">
                <a:ea typeface="NanumGothic" panose="020D0604000000000000" pitchFamily="34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03F78F-B43C-B2C5-4C44-CA9729A7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E365-298C-9640-BABF-43FE36A29120}" type="datetimeFigureOut">
              <a:rPr kumimoji="1" lang="ko-Kore-KR" altLang="en-US" smtClean="0"/>
              <a:t>12/22/2023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0AD24E-8E3B-F734-8EB1-8B66395E6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32FD3-2EF6-97BA-8007-D998F837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88857-B59D-0E44-BD47-AA043D2B47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297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96290-C50C-697D-4B01-FBF820F2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ea typeface="NanumGothic" panose="020D0604000000000000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9B7E5C-13AD-9331-BFD8-634A2FE4A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ea typeface="NanumGothic" panose="020D0604000000000000" pitchFamily="34" charset="-127"/>
              </a:defRPr>
            </a:lvl1pPr>
            <a:lvl2pPr>
              <a:defRPr b="0" i="0">
                <a:ea typeface="NanumGothic" panose="020D0604000000000000" pitchFamily="34" charset="-127"/>
              </a:defRPr>
            </a:lvl2pPr>
            <a:lvl3pPr>
              <a:defRPr b="0" i="0">
                <a:ea typeface="NanumGothic" panose="020D0604000000000000" pitchFamily="34" charset="-127"/>
              </a:defRPr>
            </a:lvl3pPr>
            <a:lvl4pPr>
              <a:defRPr b="0" i="0">
                <a:ea typeface="NanumGothic" panose="020D0604000000000000" pitchFamily="34" charset="-127"/>
              </a:defRPr>
            </a:lvl4pPr>
            <a:lvl5pPr>
              <a:defRPr b="0" i="0">
                <a:ea typeface="NanumGothic" panose="020D0604000000000000" pitchFamily="34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BA0F0-9440-540C-2E3E-2BF23F3F9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E365-298C-9640-BABF-43FE36A29120}" type="datetimeFigureOut">
              <a:rPr kumimoji="1" lang="ko-Kore-KR" altLang="en-US" smtClean="0"/>
              <a:t>12/22/2023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74668-BF89-EEFE-335F-6D4B1034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64DCD2-2264-7907-5B19-6948EC6A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88857-B59D-0E44-BD47-AA043D2B47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7347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B4CE3-E5CB-708D-0BD4-9E0D23FB3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>
                <a:ea typeface="NanumGothic" panose="020D0604000000000000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CCDD64-52B2-E8DA-6EF2-606845E44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ea typeface="NanumGothic" panose="020D0604000000000000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5772B0-0319-4C48-D871-B950EF59C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E365-298C-9640-BABF-43FE36A29120}" type="datetimeFigureOut">
              <a:rPr kumimoji="1" lang="ko-Kore-KR" altLang="en-US" smtClean="0"/>
              <a:t>12/22/2023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821346-DEF7-1B7C-DF6C-5CFACE40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43F2C-3EB9-7EDD-CE86-B54D9386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88857-B59D-0E44-BD47-AA043D2B47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753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BF525-34DD-C330-2D2D-895665251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ea typeface="NanumGothic" panose="020D0604000000000000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23746-F7A8-ACC1-ECBF-40307C327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ea typeface="NanumGothic" panose="020D0604000000000000" pitchFamily="34" charset="-127"/>
              </a:defRPr>
            </a:lvl1pPr>
            <a:lvl2pPr>
              <a:defRPr b="0" i="0">
                <a:ea typeface="NanumGothic" panose="020D0604000000000000" pitchFamily="34" charset="-127"/>
              </a:defRPr>
            </a:lvl2pPr>
            <a:lvl3pPr>
              <a:defRPr b="0" i="0">
                <a:ea typeface="NanumGothic" panose="020D0604000000000000" pitchFamily="34" charset="-127"/>
              </a:defRPr>
            </a:lvl3pPr>
            <a:lvl4pPr>
              <a:defRPr b="0" i="0">
                <a:ea typeface="NanumGothic" panose="020D0604000000000000" pitchFamily="34" charset="-127"/>
              </a:defRPr>
            </a:lvl4pPr>
            <a:lvl5pPr>
              <a:defRPr b="0" i="0">
                <a:ea typeface="NanumGothic" panose="020D0604000000000000" pitchFamily="34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DD03FF-CE93-F200-7A9C-27E76C82C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ea typeface="NanumGothic" panose="020D0604000000000000" pitchFamily="34" charset="-127"/>
              </a:defRPr>
            </a:lvl1pPr>
            <a:lvl2pPr>
              <a:defRPr b="0" i="0">
                <a:ea typeface="NanumGothic" panose="020D0604000000000000" pitchFamily="34" charset="-127"/>
              </a:defRPr>
            </a:lvl2pPr>
            <a:lvl3pPr>
              <a:defRPr b="0" i="0">
                <a:ea typeface="NanumGothic" panose="020D0604000000000000" pitchFamily="34" charset="-127"/>
              </a:defRPr>
            </a:lvl3pPr>
            <a:lvl4pPr>
              <a:defRPr b="0" i="0">
                <a:ea typeface="NanumGothic" panose="020D0604000000000000" pitchFamily="34" charset="-127"/>
              </a:defRPr>
            </a:lvl4pPr>
            <a:lvl5pPr>
              <a:defRPr b="0" i="0">
                <a:ea typeface="NanumGothic" panose="020D0604000000000000" pitchFamily="34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4DB4AA-83BB-8C36-F9E3-874C8D5C8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E365-298C-9640-BABF-43FE36A29120}" type="datetimeFigureOut">
              <a:rPr kumimoji="1" lang="ko-Kore-KR" altLang="en-US" smtClean="0"/>
              <a:t>12/22/2023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D6B1E8-131A-9E0C-68A7-F3B49A7B9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26BCF0-6337-0A49-0A86-75B2CCA5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88857-B59D-0E44-BD47-AA043D2B47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828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417A1-8A11-635B-674B-F50414A0E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>
                <a:ea typeface="NanumGothic" panose="020D0604000000000000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B4A01F-DF29-FA0C-3CC2-4DB16D9DF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ea typeface="NanumGothic" panose="020D0604000000000000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649652-B04D-D5E4-F2ED-432C5FDC7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>
                <a:ea typeface="NanumGothic" panose="020D0604000000000000" pitchFamily="34" charset="-127"/>
              </a:defRPr>
            </a:lvl1pPr>
            <a:lvl2pPr>
              <a:defRPr b="0" i="0">
                <a:ea typeface="NanumGothic" panose="020D0604000000000000" pitchFamily="34" charset="-127"/>
              </a:defRPr>
            </a:lvl2pPr>
            <a:lvl3pPr>
              <a:defRPr b="0" i="0">
                <a:ea typeface="NanumGothic" panose="020D0604000000000000" pitchFamily="34" charset="-127"/>
              </a:defRPr>
            </a:lvl3pPr>
            <a:lvl4pPr>
              <a:defRPr b="0" i="0">
                <a:ea typeface="NanumGothic" panose="020D0604000000000000" pitchFamily="34" charset="-127"/>
              </a:defRPr>
            </a:lvl4pPr>
            <a:lvl5pPr>
              <a:defRPr b="0" i="0">
                <a:ea typeface="NanumGothic" panose="020D0604000000000000" pitchFamily="34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91F59F-01AE-35C8-9F91-0A86B46193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>
                <a:ea typeface="NanumGothic" panose="020D0604000000000000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529C7F-47C1-6AB7-2BDC-5355C4EF1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>
                <a:ea typeface="NanumGothic" panose="020D0604000000000000" pitchFamily="34" charset="-127"/>
              </a:defRPr>
            </a:lvl1pPr>
            <a:lvl2pPr>
              <a:defRPr b="0" i="0">
                <a:ea typeface="NanumGothic" panose="020D0604000000000000" pitchFamily="34" charset="-127"/>
              </a:defRPr>
            </a:lvl2pPr>
            <a:lvl3pPr>
              <a:defRPr b="0" i="0">
                <a:ea typeface="NanumGothic" panose="020D0604000000000000" pitchFamily="34" charset="-127"/>
              </a:defRPr>
            </a:lvl3pPr>
            <a:lvl4pPr>
              <a:defRPr b="0" i="0">
                <a:ea typeface="NanumGothic" panose="020D0604000000000000" pitchFamily="34" charset="-127"/>
              </a:defRPr>
            </a:lvl4pPr>
            <a:lvl5pPr>
              <a:defRPr b="0" i="0">
                <a:ea typeface="NanumGothic" panose="020D0604000000000000" pitchFamily="34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11E72B-4152-2A06-2CF8-31A2FCAD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E365-298C-9640-BABF-43FE36A29120}" type="datetimeFigureOut">
              <a:rPr kumimoji="1" lang="ko-Kore-KR" altLang="en-US" smtClean="0"/>
              <a:t>12/22/2023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6710DB-5E86-4E2B-89C0-6B4097B45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40A97F-E4C5-D494-0A19-CC79D0BD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88857-B59D-0E44-BD47-AA043D2B47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6705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0BCBF-EE57-763C-D795-7940EFE6A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ea typeface="NanumGothic" panose="020D0604000000000000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B2087AC-32BD-AFF3-2855-AD6C063AC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E365-298C-9640-BABF-43FE36A29120}" type="datetimeFigureOut">
              <a:rPr kumimoji="1" lang="ko-Kore-KR" altLang="en-US" smtClean="0"/>
              <a:t>12/22/2023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E7C29F-27EF-5C18-3376-9CD74E57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EECFB1-09FA-F2BE-A181-CE6F151B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88857-B59D-0E44-BD47-AA043D2B47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486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CAD6C8-EE48-1E47-299E-A07C46522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E365-298C-9640-BABF-43FE36A29120}" type="datetimeFigureOut">
              <a:rPr kumimoji="1" lang="ko-Kore-KR" altLang="en-US" smtClean="0"/>
              <a:t>12/22/2023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52FAB7-6DB5-E91C-04F3-57DC379E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D564DC-D635-B06C-9259-95D31E28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88857-B59D-0E44-BD47-AA043D2B47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134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AFF8C-2B15-2BE2-4B55-0C52D1C06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ea typeface="NanumGothic" panose="020D0604000000000000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8C1205-D972-55BC-9D57-AEB91C3B3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>
                <a:ea typeface="NanumGothic" panose="020D0604000000000000" pitchFamily="34" charset="-127"/>
              </a:defRPr>
            </a:lvl1pPr>
            <a:lvl2pPr>
              <a:defRPr sz="2800" b="0" i="0">
                <a:ea typeface="NanumGothic" panose="020D0604000000000000" pitchFamily="34" charset="-127"/>
              </a:defRPr>
            </a:lvl2pPr>
            <a:lvl3pPr>
              <a:defRPr sz="2400" b="0" i="0">
                <a:ea typeface="NanumGothic" panose="020D0604000000000000" pitchFamily="34" charset="-127"/>
              </a:defRPr>
            </a:lvl3pPr>
            <a:lvl4pPr>
              <a:defRPr sz="2000" b="0" i="0">
                <a:ea typeface="NanumGothic" panose="020D0604000000000000" pitchFamily="34" charset="-127"/>
              </a:defRPr>
            </a:lvl4pPr>
            <a:lvl5pPr>
              <a:defRPr sz="2000" b="0" i="0">
                <a:ea typeface="NanumGothic" panose="020D0604000000000000" pitchFamily="34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1A9551-7E2D-D618-4F4C-0530B2263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ea typeface="NanumGothic" panose="020D0604000000000000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E9FCD7-5462-9AF8-8B4F-3CF3AAF7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E365-298C-9640-BABF-43FE36A29120}" type="datetimeFigureOut">
              <a:rPr kumimoji="1" lang="ko-Kore-KR" altLang="en-US" smtClean="0"/>
              <a:t>12/22/2023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513A4-C0EE-C0CA-FB68-9FAAE8FCC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F670B-4F61-8E1F-C07C-BDEC370CC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88857-B59D-0E44-BD47-AA043D2B47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833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F8161-E3E3-A7DD-5AD5-51BB036C4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ea typeface="NanumGothic" panose="020D0604000000000000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03AB70-0757-394C-931E-7907CB3CFF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>
                <a:ea typeface="NanumGothic" panose="020D0604000000000000" pitchFamily="34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E9A770-A71C-2D63-7BB8-F4F63551A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ea typeface="NanumGothic" panose="020D0604000000000000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62A63C-BDA0-23FE-AAA1-898751D0C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E365-298C-9640-BABF-43FE36A29120}" type="datetimeFigureOut">
              <a:rPr kumimoji="1" lang="ko-Kore-KR" altLang="en-US" smtClean="0"/>
              <a:t>12/22/2023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FD0E37-5AA4-8A21-B0E9-523E99F41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9C3CF5-DE9C-C24A-4228-94715660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88857-B59D-0E44-BD47-AA043D2B47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3710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CE7C91-86C1-F86E-C728-16D0F2B2C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853DD0-FA31-F4FF-98E1-3580A533F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DA7E1-D650-9674-FC27-429B719DA8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</a:defRPr>
            </a:lvl1pPr>
          </a:lstStyle>
          <a:p>
            <a:fld id="{5B2AE365-298C-9640-BABF-43FE36A29120}" type="datetimeFigureOut">
              <a:rPr kumimoji="1" lang="ko-Kore-KR" altLang="en-US" smtClean="0"/>
              <a:pPr/>
              <a:t>12/22/2023</a:t>
            </a:fld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9025D-C67D-6F69-718E-89B69698F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A0095-4461-8180-9C9C-365D54451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</a:defRPr>
            </a:lvl1pPr>
          </a:lstStyle>
          <a:p>
            <a:fld id="{9C588857-B59D-0E44-BD47-AA043D2B475F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75440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NanumGothic" panose="020D0604000000000000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jpe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microsoft.com/office/2017/06/relationships/model3d" Target="../media/model3d1.glb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jpe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.jpeg"/><Relationship Id="rId3" Type="http://schemas.openxmlformats.org/officeDocument/2006/relationships/image" Target="../media/image10.jpeg"/><Relationship Id="rId7" Type="http://schemas.openxmlformats.org/officeDocument/2006/relationships/image" Target="../media/image9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16.png"/><Relationship Id="rId15" Type="http://schemas.openxmlformats.org/officeDocument/2006/relationships/image" Target="../media/image20.svg"/><Relationship Id="rId10" Type="http://schemas.openxmlformats.org/officeDocument/2006/relationships/image" Target="../media/image18.png"/><Relationship Id="rId4" Type="http://schemas.microsoft.com/office/2017/06/relationships/model3d" Target="../media/model3d1.glb"/><Relationship Id="rId9" Type="http://schemas.openxmlformats.org/officeDocument/2006/relationships/image" Target="../media/image17.png"/><Relationship Id="rId1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.jpeg"/><Relationship Id="rId3" Type="http://schemas.openxmlformats.org/officeDocument/2006/relationships/image" Target="../media/image10.jpeg"/><Relationship Id="rId7" Type="http://schemas.openxmlformats.org/officeDocument/2006/relationships/image" Target="../media/image9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16.png"/><Relationship Id="rId15" Type="http://schemas.openxmlformats.org/officeDocument/2006/relationships/image" Target="../media/image20.svg"/><Relationship Id="rId10" Type="http://schemas.openxmlformats.org/officeDocument/2006/relationships/image" Target="../media/image18.png"/><Relationship Id="rId4" Type="http://schemas.microsoft.com/office/2017/06/relationships/model3d" Target="../media/model3d1.glb"/><Relationship Id="rId9" Type="http://schemas.openxmlformats.org/officeDocument/2006/relationships/image" Target="../media/image17.png"/><Relationship Id="rId1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framework/reference/web/webmvc/mvc-controller/ann-requestmapping.html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spring.io/spring-framework/reference/web/webmvc/mvc-controller/ann-methods.html" TargetMode="External"/><Relationship Id="rId4" Type="http://schemas.openxmlformats.org/officeDocument/2006/relationships/hyperlink" Target="https://docs.spring.io/spring-framework/reference/web/webmvc/mvc-controller.html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FD94A-82F6-23F5-5A9E-8EBFA50545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>
                <a:latin typeface="NanumGothic" panose="020D0604000000000000" pitchFamily="34" charset="-127"/>
              </a:rPr>
              <a:t>스프링 입문 </a:t>
            </a:r>
            <a:r>
              <a:rPr kumimoji="1" lang="en-US" altLang="ko-KR" sz="3600" dirty="0">
                <a:latin typeface="NanumGothic" panose="020D0604000000000000" pitchFamily="34" charset="-127"/>
              </a:rPr>
              <a:t>: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 기초 개념 및 동작 원리 이해</a:t>
            </a:r>
            <a:endParaRPr kumimoji="1" lang="ko-Kore-KR" altLang="en-US" sz="3600" dirty="0">
              <a:latin typeface="NanumGothic" panose="020D0604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14E066-32F8-3170-7CF3-A8F1E91EBE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ore-KR" altLang="en-US" dirty="0">
                <a:latin typeface="NanumGothic" panose="020D0604000000000000" pitchFamily="34" charset="-127"/>
              </a:rPr>
              <a:t>신현준</a:t>
            </a:r>
            <a:r>
              <a:rPr kumimoji="1" lang="ko-KR" altLang="en-US" dirty="0">
                <a:latin typeface="NanumGothic" panose="020D0604000000000000" pitchFamily="34" charset="-127"/>
              </a:rPr>
              <a:t> 강사</a:t>
            </a:r>
            <a:endParaRPr kumimoji="1" lang="ko-Kore-KR" altLang="en-US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276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4914F43-0AE9-2BB5-42B1-019F576532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10" y="1270209"/>
            <a:ext cx="5761848" cy="5652346"/>
          </a:xfrm>
          <a:prstGeom prst="rect">
            <a:avLst/>
          </a:prstGeom>
          <a:effectLst/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5E447-F0ED-291F-DB84-FD5FD6C57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4673" y="1936357"/>
            <a:ext cx="2339788" cy="35279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ko-Kore-KR" sz="1200" dirty="0"/>
              <a:t>XML </a:t>
            </a:r>
            <a:r>
              <a:rPr kumimoji="1" lang="ko-Kore-KR" altLang="en-US" sz="1200" dirty="0"/>
              <a:t>리모팅</a:t>
            </a:r>
            <a:r>
              <a:rPr kumimoji="1" lang="ko-KR" altLang="en-US" sz="1200" dirty="0"/>
              <a:t> 서비스 </a:t>
            </a:r>
            <a:endParaRPr kumimoji="1" lang="ko-Kore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B2C5D-1AFE-CFF0-9CB2-45DEC51D7347}"/>
              </a:ext>
            </a:extLst>
          </p:cNvPr>
          <p:cNvSpPr txBox="1"/>
          <p:nvPr/>
        </p:nvSpPr>
        <p:spPr>
          <a:xfrm>
            <a:off x="9757505" y="6440394"/>
            <a:ext cx="2264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1-3. Spring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핵심 전략</a:t>
            </a:r>
            <a:endParaRPr kumimoji="1"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18684B-6252-E1FA-38D8-514624AFD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081" y="1839461"/>
            <a:ext cx="546592" cy="546592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60D32FA-6B40-6FE1-BE93-262E366268BC}"/>
              </a:ext>
            </a:extLst>
          </p:cNvPr>
          <p:cNvSpPr txBox="1">
            <a:spLocks/>
          </p:cNvSpPr>
          <p:nvPr/>
        </p:nvSpPr>
        <p:spPr>
          <a:xfrm>
            <a:off x="6987396" y="2557599"/>
            <a:ext cx="3518214" cy="343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XML </a:t>
            </a:r>
            <a:r>
              <a:rPr kumimoji="1" lang="ko-KR" altLang="en-US" sz="1200" dirty="0"/>
              <a:t>파서 라이브러리 사용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고객 </a:t>
            </a:r>
            <a:r>
              <a:rPr kumimoji="1" lang="en-US" altLang="ko-KR" sz="1200" dirty="0"/>
              <a:t>ID </a:t>
            </a:r>
            <a:r>
              <a:rPr kumimoji="1" lang="ko-KR" altLang="en-US" sz="1200" dirty="0"/>
              <a:t>파싱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  </a:t>
            </a:r>
            <a:endParaRPr kumimoji="1" lang="ko-Kore-KR" altLang="en-US" sz="1200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982B16E6-FDFD-26B0-7F78-F57E404D5C36}"/>
              </a:ext>
            </a:extLst>
          </p:cNvPr>
          <p:cNvSpPr txBox="1">
            <a:spLocks/>
          </p:cNvSpPr>
          <p:nvPr/>
        </p:nvSpPr>
        <p:spPr>
          <a:xfrm>
            <a:off x="7304673" y="3196388"/>
            <a:ext cx="3359994" cy="352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200" dirty="0"/>
              <a:t>캐시 </a:t>
            </a:r>
            <a:r>
              <a:rPr kumimoji="1" lang="en-US" altLang="ko-KR" sz="1200" dirty="0"/>
              <a:t>API (</a:t>
            </a:r>
            <a:r>
              <a:rPr kumimoji="1" lang="ko-KR" altLang="en-US" sz="1200" dirty="0"/>
              <a:t>최신 정보 조회 시 캐시 점검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 </a:t>
            </a:r>
            <a:endParaRPr kumimoji="1" lang="ko-Kore-KR" altLang="en-US" sz="12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9D6435E-51AD-4B29-E4DD-2DC9A8C46591}"/>
              </a:ext>
            </a:extLst>
          </p:cNvPr>
          <p:cNvSpPr txBox="1">
            <a:spLocks/>
          </p:cNvSpPr>
          <p:nvPr/>
        </p:nvSpPr>
        <p:spPr>
          <a:xfrm>
            <a:off x="7913706" y="3808017"/>
            <a:ext cx="3571232" cy="310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ore-KR" sz="1200" dirty="0"/>
              <a:t>DB </a:t>
            </a:r>
            <a:r>
              <a:rPr kumimoji="1" lang="ko-KR" altLang="en-US" sz="1200" dirty="0"/>
              <a:t>풀 가져와서 </a:t>
            </a:r>
            <a:r>
              <a:rPr kumimoji="1" lang="en-US" altLang="ko-Kore-KR" sz="1200" dirty="0"/>
              <a:t>JDBC API </a:t>
            </a:r>
            <a:endParaRPr kumimoji="1" lang="ko-Kore-KR" altLang="en-US" sz="1200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E3875B87-F89B-6CB7-D769-DCD0A7D231D0}"/>
              </a:ext>
            </a:extLst>
          </p:cNvPr>
          <p:cNvSpPr txBox="1">
            <a:spLocks/>
          </p:cNvSpPr>
          <p:nvPr/>
        </p:nvSpPr>
        <p:spPr>
          <a:xfrm>
            <a:off x="7304673" y="4506483"/>
            <a:ext cx="3359994" cy="352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200" dirty="0"/>
              <a:t>분산 파일 로그 라이브러리 매번 호출 </a:t>
            </a:r>
            <a:endParaRPr kumimoji="1" lang="ko-Kore-KR" altLang="en-US" sz="12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2EAB67D-23C1-99FF-A475-E86A209FC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081" y="4409587"/>
            <a:ext cx="546592" cy="546592"/>
          </a:xfrm>
          <a:prstGeom prst="rect">
            <a:avLst/>
          </a:prstGeom>
        </p:spPr>
      </p:pic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1D9B9D40-2524-E3F7-3592-FD7A06AF48A7}"/>
              </a:ext>
            </a:extLst>
          </p:cNvPr>
          <p:cNvSpPr txBox="1">
            <a:spLocks/>
          </p:cNvSpPr>
          <p:nvPr/>
        </p:nvSpPr>
        <p:spPr>
          <a:xfrm>
            <a:off x="7142673" y="5074913"/>
            <a:ext cx="3614760" cy="383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200" dirty="0"/>
              <a:t>보안 </a:t>
            </a:r>
            <a:r>
              <a:rPr kumimoji="1" lang="en-US" altLang="ko-KR" sz="1200" dirty="0"/>
              <a:t>API</a:t>
            </a:r>
            <a:r>
              <a:rPr kumimoji="1" lang="ko-KR" altLang="en-US" sz="1200" dirty="0"/>
              <a:t>를 통한 권한 확인 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 예외 처리 </a:t>
            </a:r>
            <a:endParaRPr kumimoji="1" lang="ko-Kore-KR" altLang="en-US" sz="1200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EA1ABBD-CAAD-0980-F62A-5576EF588F06}"/>
              </a:ext>
            </a:extLst>
          </p:cNvPr>
          <p:cNvSpPr txBox="1">
            <a:spLocks/>
          </p:cNvSpPr>
          <p:nvPr/>
        </p:nvSpPr>
        <p:spPr>
          <a:xfrm>
            <a:off x="7304673" y="5652496"/>
            <a:ext cx="3359994" cy="352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ore-KR" sz="1200" dirty="0"/>
              <a:t>DB</a:t>
            </a:r>
            <a:r>
              <a:rPr kumimoji="1" lang="ko-KR" altLang="en-US" sz="1200" dirty="0"/>
              <a:t> 저장 트랜잭션 안에서 동작하도록 </a:t>
            </a:r>
            <a:r>
              <a:rPr kumimoji="1" lang="en-US" altLang="ko-KR" sz="1200" dirty="0"/>
              <a:t>JTA </a:t>
            </a:r>
            <a:r>
              <a:rPr kumimoji="1" lang="ko-KR" altLang="en-US" sz="1200" dirty="0"/>
              <a:t>이용</a:t>
            </a:r>
            <a:endParaRPr kumimoji="1" lang="ko-Kore-KR" altLang="en-US" sz="12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1AAB1EB-9A17-AF6C-264A-209C65B5A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081" y="5567808"/>
            <a:ext cx="546592" cy="546592"/>
          </a:xfrm>
          <a:prstGeom prst="rect">
            <a:avLst/>
          </a:prstGeom>
        </p:spPr>
      </p:pic>
      <p:sp>
        <p:nvSpPr>
          <p:cNvPr id="34" name="아래쪽 화살표[D] 33">
            <a:extLst>
              <a:ext uri="{FF2B5EF4-FFF2-40B4-BE49-F238E27FC236}">
                <a16:creationId xmlns:a16="http://schemas.microsoft.com/office/drawing/2014/main" id="{8BE69235-36B2-7743-A417-B747D79668BD}"/>
              </a:ext>
            </a:extLst>
          </p:cNvPr>
          <p:cNvSpPr/>
          <p:nvPr/>
        </p:nvSpPr>
        <p:spPr>
          <a:xfrm>
            <a:off x="8474568" y="2289156"/>
            <a:ext cx="196695" cy="25200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아래쪽 화살표[D] 34">
            <a:extLst>
              <a:ext uri="{FF2B5EF4-FFF2-40B4-BE49-F238E27FC236}">
                <a16:creationId xmlns:a16="http://schemas.microsoft.com/office/drawing/2014/main" id="{D2EEF3C8-5391-40F4-DD55-C25DB9F40A6B}"/>
              </a:ext>
            </a:extLst>
          </p:cNvPr>
          <p:cNvSpPr/>
          <p:nvPr/>
        </p:nvSpPr>
        <p:spPr>
          <a:xfrm>
            <a:off x="8474568" y="2931693"/>
            <a:ext cx="196695" cy="25200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아래쪽 화살표[D] 35">
            <a:extLst>
              <a:ext uri="{FF2B5EF4-FFF2-40B4-BE49-F238E27FC236}">
                <a16:creationId xmlns:a16="http://schemas.microsoft.com/office/drawing/2014/main" id="{95F20382-01E4-A2F0-6544-CB0ED261E15C}"/>
              </a:ext>
            </a:extLst>
          </p:cNvPr>
          <p:cNvSpPr/>
          <p:nvPr/>
        </p:nvSpPr>
        <p:spPr>
          <a:xfrm>
            <a:off x="8483141" y="3585120"/>
            <a:ext cx="196695" cy="25200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아래쪽 화살표[D] 36">
            <a:extLst>
              <a:ext uri="{FF2B5EF4-FFF2-40B4-BE49-F238E27FC236}">
                <a16:creationId xmlns:a16="http://schemas.microsoft.com/office/drawing/2014/main" id="{F7F04296-A92B-0777-A816-878B360C2C9B}"/>
              </a:ext>
            </a:extLst>
          </p:cNvPr>
          <p:cNvSpPr/>
          <p:nvPr/>
        </p:nvSpPr>
        <p:spPr>
          <a:xfrm>
            <a:off x="8483141" y="4215233"/>
            <a:ext cx="196695" cy="25200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아래쪽 화살표[D] 37">
            <a:extLst>
              <a:ext uri="{FF2B5EF4-FFF2-40B4-BE49-F238E27FC236}">
                <a16:creationId xmlns:a16="http://schemas.microsoft.com/office/drawing/2014/main" id="{82795582-579A-425D-9B55-F7894BF9AA75}"/>
              </a:ext>
            </a:extLst>
          </p:cNvPr>
          <p:cNvSpPr/>
          <p:nvPr/>
        </p:nvSpPr>
        <p:spPr>
          <a:xfrm>
            <a:off x="8483141" y="4831194"/>
            <a:ext cx="196695" cy="25200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아래쪽 화살표[D] 38">
            <a:extLst>
              <a:ext uri="{FF2B5EF4-FFF2-40B4-BE49-F238E27FC236}">
                <a16:creationId xmlns:a16="http://schemas.microsoft.com/office/drawing/2014/main" id="{F581C63C-38EF-0136-4F3F-364941A10562}"/>
              </a:ext>
            </a:extLst>
          </p:cNvPr>
          <p:cNvSpPr/>
          <p:nvPr/>
        </p:nvSpPr>
        <p:spPr>
          <a:xfrm>
            <a:off x="8477558" y="5443987"/>
            <a:ext cx="196695" cy="25200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0905F6E-A452-811C-BD21-F275DC7CC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7604" y="2460702"/>
            <a:ext cx="546592" cy="54659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EB7DFD7-D2D1-419B-6082-C3086D9E7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6500" y="3662968"/>
            <a:ext cx="568800" cy="5688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C49911C8-EF65-48FC-8A1F-F7D3471E7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1737" y="4970171"/>
            <a:ext cx="568800" cy="5688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FFC2695-CF8F-21D2-05A2-C20E7E993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673" y="3121127"/>
            <a:ext cx="568800" cy="568800"/>
          </a:xfrm>
          <a:prstGeom prst="rect">
            <a:avLst/>
          </a:prstGeom>
        </p:spPr>
      </p:pic>
      <p:sp>
        <p:nvSpPr>
          <p:cNvPr id="52" name="제목 1">
            <a:extLst>
              <a:ext uri="{FF2B5EF4-FFF2-40B4-BE49-F238E27FC236}">
                <a16:creationId xmlns:a16="http://schemas.microsoft.com/office/drawing/2014/main" id="{DAAAF2E6-84A0-7AE4-F543-9F406D810426}"/>
              </a:ext>
            </a:extLst>
          </p:cNvPr>
          <p:cNvSpPr txBox="1">
            <a:spLocks/>
          </p:cNvSpPr>
          <p:nvPr/>
        </p:nvSpPr>
        <p:spPr>
          <a:xfrm>
            <a:off x="2200036" y="4291145"/>
            <a:ext cx="1776823" cy="6255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+mj-lt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kumimoji="1" lang="ko-KR" altLang="en-US" sz="1400" dirty="0"/>
              <a:t>서비스 고객</a:t>
            </a:r>
            <a:endParaRPr kumimoji="1" lang="ko-Kore-KR" altLang="en-US" sz="1400" dirty="0">
              <a:latin typeface="NanumGothic" panose="020D0604000000000000" pitchFamily="34" charset="-127"/>
            </a:endParaRPr>
          </a:p>
        </p:txBody>
      </p:sp>
      <p:sp>
        <p:nvSpPr>
          <p:cNvPr id="53" name="아래쪽 화살표[D] 52">
            <a:extLst>
              <a:ext uri="{FF2B5EF4-FFF2-40B4-BE49-F238E27FC236}">
                <a16:creationId xmlns:a16="http://schemas.microsoft.com/office/drawing/2014/main" id="{56418A4F-089D-C4B6-264E-0225207DE0F3}"/>
              </a:ext>
            </a:extLst>
          </p:cNvPr>
          <p:cNvSpPr/>
          <p:nvPr/>
        </p:nvSpPr>
        <p:spPr>
          <a:xfrm rot="5400000" flipH="1">
            <a:off x="4657307" y="2803644"/>
            <a:ext cx="402419" cy="2585476"/>
          </a:xfrm>
          <a:prstGeom prst="downArrow">
            <a:avLst/>
          </a:prstGeom>
          <a:pattFill prst="dk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D686876-3BAD-87A3-610D-5ADBA860C853}"/>
              </a:ext>
            </a:extLst>
          </p:cNvPr>
          <p:cNvSpPr txBox="1"/>
          <p:nvPr/>
        </p:nvSpPr>
        <p:spPr>
          <a:xfrm>
            <a:off x="3995806" y="4261485"/>
            <a:ext cx="2044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/>
              <a:t>적절한 상품 추천</a:t>
            </a:r>
            <a:endParaRPr lang="ko-Kore-KR" altLang="en-US" sz="1400" dirty="0"/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DB98F872-2EDB-48AC-AFBE-968ECC75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000"/>
            <a:ext cx="11950148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고객 구매 내역을 분석해 상품을 추천하는 로직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grpSp>
        <p:nvGrpSpPr>
          <p:cNvPr id="59" name="그룹 354">
            <a:extLst>
              <a:ext uri="{FF2B5EF4-FFF2-40B4-BE49-F238E27FC236}">
                <a16:creationId xmlns:a16="http://schemas.microsoft.com/office/drawing/2014/main" id="{413040EC-04C9-5AE4-0598-C3B0BD33AA72}"/>
              </a:ext>
            </a:extLst>
          </p:cNvPr>
          <p:cNvGrpSpPr/>
          <p:nvPr/>
        </p:nvGrpSpPr>
        <p:grpSpPr>
          <a:xfrm>
            <a:off x="1720586" y="2755041"/>
            <a:ext cx="1268258" cy="935560"/>
            <a:chOff x="7226931" y="577914"/>
            <a:chExt cx="556594" cy="389185"/>
          </a:xfrm>
          <a:pattFill prst="wdUpDiag">
            <a:fgClr>
              <a:schemeClr val="bg2">
                <a:lumMod val="50000"/>
              </a:schemeClr>
            </a:fgClr>
            <a:bgClr>
              <a:schemeClr val="tx1">
                <a:lumMod val="65000"/>
                <a:lumOff val="35000"/>
              </a:schemeClr>
            </a:bgClr>
          </a:pattFill>
        </p:grpSpPr>
        <p:sp>
          <p:nvSpPr>
            <p:cNvPr id="60" name="Freeform 284">
              <a:extLst>
                <a:ext uri="{FF2B5EF4-FFF2-40B4-BE49-F238E27FC236}">
                  <a16:creationId xmlns:a16="http://schemas.microsoft.com/office/drawing/2014/main" id="{BA7B4E56-C9DC-0DD7-2402-6B5316D3C8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0972" y="753756"/>
              <a:ext cx="242553" cy="212306"/>
            </a:xfrm>
            <a:custGeom>
              <a:avLst/>
              <a:gdLst>
                <a:gd name="T0" fmla="*/ 0 w 834"/>
                <a:gd name="T1" fmla="*/ 0 h 730"/>
                <a:gd name="T2" fmla="*/ 0 w 834"/>
                <a:gd name="T3" fmla="*/ 730 h 730"/>
                <a:gd name="T4" fmla="*/ 834 w 834"/>
                <a:gd name="T5" fmla="*/ 730 h 730"/>
                <a:gd name="T6" fmla="*/ 834 w 834"/>
                <a:gd name="T7" fmla="*/ 0 h 730"/>
                <a:gd name="T8" fmla="*/ 0 w 834"/>
                <a:gd name="T9" fmla="*/ 0 h 730"/>
                <a:gd name="T10" fmla="*/ 208 w 834"/>
                <a:gd name="T11" fmla="*/ 52 h 730"/>
                <a:gd name="T12" fmla="*/ 243 w 834"/>
                <a:gd name="T13" fmla="*/ 52 h 730"/>
                <a:gd name="T14" fmla="*/ 243 w 834"/>
                <a:gd name="T15" fmla="*/ 87 h 730"/>
                <a:gd name="T16" fmla="*/ 208 w 834"/>
                <a:gd name="T17" fmla="*/ 87 h 730"/>
                <a:gd name="T18" fmla="*/ 208 w 834"/>
                <a:gd name="T19" fmla="*/ 52 h 730"/>
                <a:gd name="T20" fmla="*/ 139 w 834"/>
                <a:gd name="T21" fmla="*/ 52 h 730"/>
                <a:gd name="T22" fmla="*/ 174 w 834"/>
                <a:gd name="T23" fmla="*/ 52 h 730"/>
                <a:gd name="T24" fmla="*/ 174 w 834"/>
                <a:gd name="T25" fmla="*/ 87 h 730"/>
                <a:gd name="T26" fmla="*/ 139 w 834"/>
                <a:gd name="T27" fmla="*/ 87 h 730"/>
                <a:gd name="T28" fmla="*/ 139 w 834"/>
                <a:gd name="T29" fmla="*/ 52 h 730"/>
                <a:gd name="T30" fmla="*/ 69 w 834"/>
                <a:gd name="T31" fmla="*/ 52 h 730"/>
                <a:gd name="T32" fmla="*/ 104 w 834"/>
                <a:gd name="T33" fmla="*/ 52 h 730"/>
                <a:gd name="T34" fmla="*/ 104 w 834"/>
                <a:gd name="T35" fmla="*/ 87 h 730"/>
                <a:gd name="T36" fmla="*/ 69 w 834"/>
                <a:gd name="T37" fmla="*/ 87 h 730"/>
                <a:gd name="T38" fmla="*/ 69 w 834"/>
                <a:gd name="T39" fmla="*/ 52 h 730"/>
                <a:gd name="T40" fmla="*/ 799 w 834"/>
                <a:gd name="T41" fmla="*/ 695 h 730"/>
                <a:gd name="T42" fmla="*/ 35 w 834"/>
                <a:gd name="T43" fmla="*/ 695 h 730"/>
                <a:gd name="T44" fmla="*/ 35 w 834"/>
                <a:gd name="T45" fmla="*/ 139 h 730"/>
                <a:gd name="T46" fmla="*/ 799 w 834"/>
                <a:gd name="T47" fmla="*/ 139 h 730"/>
                <a:gd name="T48" fmla="*/ 799 w 834"/>
                <a:gd name="T49" fmla="*/ 695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4" h="730">
                  <a:moveTo>
                    <a:pt x="0" y="0"/>
                  </a:moveTo>
                  <a:lnTo>
                    <a:pt x="0" y="730"/>
                  </a:lnTo>
                  <a:lnTo>
                    <a:pt x="834" y="730"/>
                  </a:lnTo>
                  <a:lnTo>
                    <a:pt x="834" y="0"/>
                  </a:lnTo>
                  <a:lnTo>
                    <a:pt x="0" y="0"/>
                  </a:lnTo>
                  <a:close/>
                  <a:moveTo>
                    <a:pt x="208" y="52"/>
                  </a:moveTo>
                  <a:lnTo>
                    <a:pt x="243" y="52"/>
                  </a:lnTo>
                  <a:lnTo>
                    <a:pt x="243" y="87"/>
                  </a:lnTo>
                  <a:lnTo>
                    <a:pt x="208" y="87"/>
                  </a:lnTo>
                  <a:lnTo>
                    <a:pt x="208" y="52"/>
                  </a:lnTo>
                  <a:close/>
                  <a:moveTo>
                    <a:pt x="139" y="52"/>
                  </a:moveTo>
                  <a:lnTo>
                    <a:pt x="174" y="52"/>
                  </a:lnTo>
                  <a:lnTo>
                    <a:pt x="174" y="87"/>
                  </a:lnTo>
                  <a:lnTo>
                    <a:pt x="139" y="87"/>
                  </a:lnTo>
                  <a:lnTo>
                    <a:pt x="139" y="52"/>
                  </a:lnTo>
                  <a:close/>
                  <a:moveTo>
                    <a:pt x="69" y="52"/>
                  </a:moveTo>
                  <a:lnTo>
                    <a:pt x="104" y="52"/>
                  </a:lnTo>
                  <a:lnTo>
                    <a:pt x="104" y="87"/>
                  </a:lnTo>
                  <a:lnTo>
                    <a:pt x="69" y="87"/>
                  </a:lnTo>
                  <a:lnTo>
                    <a:pt x="69" y="52"/>
                  </a:lnTo>
                  <a:close/>
                  <a:moveTo>
                    <a:pt x="799" y="695"/>
                  </a:moveTo>
                  <a:lnTo>
                    <a:pt x="35" y="695"/>
                  </a:lnTo>
                  <a:lnTo>
                    <a:pt x="35" y="139"/>
                  </a:lnTo>
                  <a:lnTo>
                    <a:pt x="799" y="139"/>
                  </a:lnTo>
                  <a:lnTo>
                    <a:pt x="799" y="695"/>
                  </a:ln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algn="ctr" defTabSz="937893"/>
              <a:endParaRPr lang="ko-KR" altLang="en-US" sz="1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61" name="자유형 356">
              <a:extLst>
                <a:ext uri="{FF2B5EF4-FFF2-40B4-BE49-F238E27FC236}">
                  <a16:creationId xmlns:a16="http://schemas.microsoft.com/office/drawing/2014/main" id="{E4AC3835-9C51-B3E4-305D-EAB8896A116E}"/>
                </a:ext>
              </a:extLst>
            </p:cNvPr>
            <p:cNvSpPr/>
            <p:nvPr/>
          </p:nvSpPr>
          <p:spPr>
            <a:xfrm>
              <a:off x="7226931" y="577914"/>
              <a:ext cx="301619" cy="389185"/>
            </a:xfrm>
            <a:custGeom>
              <a:avLst/>
              <a:gdLst>
                <a:gd name="connsiteX0" fmla="*/ 187643 w 301619"/>
                <a:gd name="connsiteY0" fmla="*/ 0 h 389185"/>
                <a:gd name="connsiteX1" fmla="*/ 195520 w 301619"/>
                <a:gd name="connsiteY1" fmla="*/ 0 h 389185"/>
                <a:gd name="connsiteX2" fmla="*/ 203859 w 301619"/>
                <a:gd name="connsiteY2" fmla="*/ 0 h 389185"/>
                <a:gd name="connsiteX3" fmla="*/ 212199 w 301619"/>
                <a:gd name="connsiteY3" fmla="*/ 927 h 389185"/>
                <a:gd name="connsiteX4" fmla="*/ 220076 w 301619"/>
                <a:gd name="connsiteY4" fmla="*/ 3243 h 389185"/>
                <a:gd name="connsiteX5" fmla="*/ 229342 w 301619"/>
                <a:gd name="connsiteY5" fmla="*/ 6023 h 389185"/>
                <a:gd name="connsiteX6" fmla="*/ 236292 w 301619"/>
                <a:gd name="connsiteY6" fmla="*/ 9266 h 389185"/>
                <a:gd name="connsiteX7" fmla="*/ 244631 w 301619"/>
                <a:gd name="connsiteY7" fmla="*/ 13436 h 389185"/>
                <a:gd name="connsiteX8" fmla="*/ 252971 w 301619"/>
                <a:gd name="connsiteY8" fmla="*/ 17606 h 389185"/>
                <a:gd name="connsiteX9" fmla="*/ 258994 w 301619"/>
                <a:gd name="connsiteY9" fmla="*/ 22702 h 389185"/>
                <a:gd name="connsiteX10" fmla="*/ 265944 w 301619"/>
                <a:gd name="connsiteY10" fmla="*/ 27336 h 389185"/>
                <a:gd name="connsiteX11" fmla="*/ 271967 w 301619"/>
                <a:gd name="connsiteY11" fmla="*/ 33822 h 389185"/>
                <a:gd name="connsiteX12" fmla="*/ 278453 w 301619"/>
                <a:gd name="connsiteY12" fmla="*/ 42625 h 389185"/>
                <a:gd name="connsiteX13" fmla="*/ 282160 w 301619"/>
                <a:gd name="connsiteY13" fmla="*/ 52818 h 389185"/>
                <a:gd name="connsiteX14" fmla="*/ 286330 w 301619"/>
                <a:gd name="connsiteY14" fmla="*/ 64401 h 389185"/>
                <a:gd name="connsiteX15" fmla="*/ 288646 w 301619"/>
                <a:gd name="connsiteY15" fmla="*/ 76447 h 389185"/>
                <a:gd name="connsiteX16" fmla="*/ 289573 w 301619"/>
                <a:gd name="connsiteY16" fmla="*/ 88493 h 389185"/>
                <a:gd name="connsiteX17" fmla="*/ 289573 w 301619"/>
                <a:gd name="connsiteY17" fmla="*/ 101003 h 389185"/>
                <a:gd name="connsiteX18" fmla="*/ 288646 w 301619"/>
                <a:gd name="connsiteY18" fmla="*/ 113049 h 389185"/>
                <a:gd name="connsiteX19" fmla="*/ 285403 w 301619"/>
                <a:gd name="connsiteY19" fmla="*/ 124169 h 389185"/>
                <a:gd name="connsiteX20" fmla="*/ 288646 w 301619"/>
                <a:gd name="connsiteY20" fmla="*/ 124169 h 389185"/>
                <a:gd name="connsiteX21" fmla="*/ 292353 w 301619"/>
                <a:gd name="connsiteY21" fmla="*/ 126485 h 389185"/>
                <a:gd name="connsiteX22" fmla="*/ 295596 w 301619"/>
                <a:gd name="connsiteY22" fmla="*/ 128338 h 389185"/>
                <a:gd name="connsiteX23" fmla="*/ 297449 w 301619"/>
                <a:gd name="connsiteY23" fmla="*/ 131582 h 389185"/>
                <a:gd name="connsiteX24" fmla="*/ 299766 w 301619"/>
                <a:gd name="connsiteY24" fmla="*/ 135751 h 389185"/>
                <a:gd name="connsiteX25" fmla="*/ 300693 w 301619"/>
                <a:gd name="connsiteY25" fmla="*/ 140848 h 389185"/>
                <a:gd name="connsiteX26" fmla="*/ 301619 w 301619"/>
                <a:gd name="connsiteY26" fmla="*/ 145944 h 389185"/>
                <a:gd name="connsiteX27" fmla="*/ 300693 w 301619"/>
                <a:gd name="connsiteY27" fmla="*/ 151041 h 389185"/>
                <a:gd name="connsiteX28" fmla="*/ 300693 w 301619"/>
                <a:gd name="connsiteY28" fmla="*/ 157064 h 389185"/>
                <a:gd name="connsiteX29" fmla="*/ 298839 w 301619"/>
                <a:gd name="connsiteY29" fmla="*/ 162160 h 389185"/>
                <a:gd name="connsiteX30" fmla="*/ 296523 w 301619"/>
                <a:gd name="connsiteY30" fmla="*/ 167257 h 389185"/>
                <a:gd name="connsiteX31" fmla="*/ 293743 w 301619"/>
                <a:gd name="connsiteY31" fmla="*/ 171427 h 389185"/>
                <a:gd name="connsiteX32" fmla="*/ 290500 w 301619"/>
                <a:gd name="connsiteY32" fmla="*/ 174207 h 389185"/>
                <a:gd name="connsiteX33" fmla="*/ 287256 w 301619"/>
                <a:gd name="connsiteY33" fmla="*/ 177450 h 389185"/>
                <a:gd name="connsiteX34" fmla="*/ 283550 w 301619"/>
                <a:gd name="connsiteY34" fmla="*/ 178376 h 389185"/>
                <a:gd name="connsiteX35" fmla="*/ 279380 w 301619"/>
                <a:gd name="connsiteY35" fmla="*/ 179303 h 389185"/>
                <a:gd name="connsiteX36" fmla="*/ 276137 w 301619"/>
                <a:gd name="connsiteY36" fmla="*/ 179303 h 389185"/>
                <a:gd name="connsiteX37" fmla="*/ 273357 w 301619"/>
                <a:gd name="connsiteY37" fmla="*/ 189496 h 389185"/>
                <a:gd name="connsiteX38" fmla="*/ 269187 w 301619"/>
                <a:gd name="connsiteY38" fmla="*/ 197836 h 389185"/>
                <a:gd name="connsiteX39" fmla="*/ 264091 w 301619"/>
                <a:gd name="connsiteY39" fmla="*/ 207102 h 389185"/>
                <a:gd name="connsiteX40" fmla="*/ 258994 w 301619"/>
                <a:gd name="connsiteY40" fmla="*/ 214978 h 389185"/>
                <a:gd name="connsiteX41" fmla="*/ 253898 w 301619"/>
                <a:gd name="connsiteY41" fmla="*/ 222391 h 389185"/>
                <a:gd name="connsiteX42" fmla="*/ 246485 w 301619"/>
                <a:gd name="connsiteY42" fmla="*/ 228415 h 389185"/>
                <a:gd name="connsiteX43" fmla="*/ 240461 w 301619"/>
                <a:gd name="connsiteY43" fmla="*/ 234438 h 389185"/>
                <a:gd name="connsiteX44" fmla="*/ 233512 w 301619"/>
                <a:gd name="connsiteY44" fmla="*/ 239534 h 389185"/>
                <a:gd name="connsiteX45" fmla="*/ 233512 w 301619"/>
                <a:gd name="connsiteY45" fmla="*/ 276136 h 389185"/>
                <a:gd name="connsiteX46" fmla="*/ 296248 w 301619"/>
                <a:gd name="connsiteY46" fmla="*/ 294816 h 389185"/>
                <a:gd name="connsiteX47" fmla="*/ 296248 w 301619"/>
                <a:gd name="connsiteY47" fmla="*/ 389185 h 389185"/>
                <a:gd name="connsiteX48" fmla="*/ 0 w 301619"/>
                <a:gd name="connsiteY48" fmla="*/ 389185 h 389185"/>
                <a:gd name="connsiteX49" fmla="*/ 0 w 301619"/>
                <a:gd name="connsiteY49" fmla="*/ 382235 h 389185"/>
                <a:gd name="connsiteX50" fmla="*/ 927 w 301619"/>
                <a:gd name="connsiteY50" fmla="*/ 373896 h 389185"/>
                <a:gd name="connsiteX51" fmla="*/ 5097 w 301619"/>
                <a:gd name="connsiteY51" fmla="*/ 359996 h 389185"/>
                <a:gd name="connsiteX52" fmla="*/ 10193 w 301619"/>
                <a:gd name="connsiteY52" fmla="*/ 346560 h 389185"/>
                <a:gd name="connsiteX53" fmla="*/ 18533 w 301619"/>
                <a:gd name="connsiteY53" fmla="*/ 334514 h 389185"/>
                <a:gd name="connsiteX54" fmla="*/ 27336 w 301619"/>
                <a:gd name="connsiteY54" fmla="*/ 322931 h 389185"/>
                <a:gd name="connsiteX55" fmla="*/ 39845 w 301619"/>
                <a:gd name="connsiteY55" fmla="*/ 314128 h 389185"/>
                <a:gd name="connsiteX56" fmla="*/ 51892 w 301619"/>
                <a:gd name="connsiteY56" fmla="*/ 306715 h 389185"/>
                <a:gd name="connsiteX57" fmla="*/ 59305 w 301619"/>
                <a:gd name="connsiteY57" fmla="*/ 303935 h 389185"/>
                <a:gd name="connsiteX58" fmla="*/ 66254 w 301619"/>
                <a:gd name="connsiteY58" fmla="*/ 300692 h 389185"/>
                <a:gd name="connsiteX59" fmla="*/ 148725 w 301619"/>
                <a:gd name="connsiteY59" fmla="*/ 276136 h 389185"/>
                <a:gd name="connsiteX60" fmla="*/ 148725 w 301619"/>
                <a:gd name="connsiteY60" fmla="*/ 239534 h 389185"/>
                <a:gd name="connsiteX61" fmla="*/ 141775 w 301619"/>
                <a:gd name="connsiteY61" fmla="*/ 234438 h 389185"/>
                <a:gd name="connsiteX62" fmla="*/ 134362 w 301619"/>
                <a:gd name="connsiteY62" fmla="*/ 228415 h 389185"/>
                <a:gd name="connsiteX63" fmla="*/ 128339 w 301619"/>
                <a:gd name="connsiteY63" fmla="*/ 222391 h 389185"/>
                <a:gd name="connsiteX64" fmla="*/ 122316 w 301619"/>
                <a:gd name="connsiteY64" fmla="*/ 214978 h 389185"/>
                <a:gd name="connsiteX65" fmla="*/ 117219 w 301619"/>
                <a:gd name="connsiteY65" fmla="*/ 207102 h 389185"/>
                <a:gd name="connsiteX66" fmla="*/ 113049 w 301619"/>
                <a:gd name="connsiteY66" fmla="*/ 197836 h 389185"/>
                <a:gd name="connsiteX67" fmla="*/ 108880 w 301619"/>
                <a:gd name="connsiteY67" fmla="*/ 189496 h 389185"/>
                <a:gd name="connsiteX68" fmla="*/ 106100 w 301619"/>
                <a:gd name="connsiteY68" fmla="*/ 179303 h 389185"/>
                <a:gd name="connsiteX69" fmla="*/ 101930 w 301619"/>
                <a:gd name="connsiteY69" fmla="*/ 179303 h 389185"/>
                <a:gd name="connsiteX70" fmla="*/ 98687 w 301619"/>
                <a:gd name="connsiteY70" fmla="*/ 178376 h 389185"/>
                <a:gd name="connsiteX71" fmla="*/ 94980 w 301619"/>
                <a:gd name="connsiteY71" fmla="*/ 177450 h 389185"/>
                <a:gd name="connsiteX72" fmla="*/ 91737 w 301619"/>
                <a:gd name="connsiteY72" fmla="*/ 174207 h 389185"/>
                <a:gd name="connsiteX73" fmla="*/ 88494 w 301619"/>
                <a:gd name="connsiteY73" fmla="*/ 171427 h 389185"/>
                <a:gd name="connsiteX74" fmla="*/ 85714 w 301619"/>
                <a:gd name="connsiteY74" fmla="*/ 167257 h 389185"/>
                <a:gd name="connsiteX75" fmla="*/ 83397 w 301619"/>
                <a:gd name="connsiteY75" fmla="*/ 162160 h 389185"/>
                <a:gd name="connsiteX76" fmla="*/ 81544 w 301619"/>
                <a:gd name="connsiteY76" fmla="*/ 157064 h 389185"/>
                <a:gd name="connsiteX77" fmla="*/ 80617 w 301619"/>
                <a:gd name="connsiteY77" fmla="*/ 151041 h 389185"/>
                <a:gd name="connsiteX78" fmla="*/ 80617 w 301619"/>
                <a:gd name="connsiteY78" fmla="*/ 145944 h 389185"/>
                <a:gd name="connsiteX79" fmla="*/ 80617 w 301619"/>
                <a:gd name="connsiteY79" fmla="*/ 140848 h 389185"/>
                <a:gd name="connsiteX80" fmla="*/ 82471 w 301619"/>
                <a:gd name="connsiteY80" fmla="*/ 136678 h 389185"/>
                <a:gd name="connsiteX81" fmla="*/ 83397 w 301619"/>
                <a:gd name="connsiteY81" fmla="*/ 132508 h 389185"/>
                <a:gd name="connsiteX82" fmla="*/ 86640 w 301619"/>
                <a:gd name="connsiteY82" fmla="*/ 129265 h 389185"/>
                <a:gd name="connsiteX83" fmla="*/ 89884 w 301619"/>
                <a:gd name="connsiteY83" fmla="*/ 126485 h 389185"/>
                <a:gd name="connsiteX84" fmla="*/ 92664 w 301619"/>
                <a:gd name="connsiteY84" fmla="*/ 125559 h 389185"/>
                <a:gd name="connsiteX85" fmla="*/ 90810 w 301619"/>
                <a:gd name="connsiteY85" fmla="*/ 111196 h 389185"/>
                <a:gd name="connsiteX86" fmla="*/ 88494 w 301619"/>
                <a:gd name="connsiteY86" fmla="*/ 98686 h 389185"/>
                <a:gd name="connsiteX87" fmla="*/ 89884 w 301619"/>
                <a:gd name="connsiteY87" fmla="*/ 87567 h 389185"/>
                <a:gd name="connsiteX88" fmla="*/ 91737 w 301619"/>
                <a:gd name="connsiteY88" fmla="*/ 78300 h 389185"/>
                <a:gd name="connsiteX89" fmla="*/ 94980 w 301619"/>
                <a:gd name="connsiteY89" fmla="*/ 69497 h 389185"/>
                <a:gd name="connsiteX90" fmla="*/ 100077 w 301619"/>
                <a:gd name="connsiteY90" fmla="*/ 61158 h 389185"/>
                <a:gd name="connsiteX91" fmla="*/ 105173 w 301619"/>
                <a:gd name="connsiteY91" fmla="*/ 54208 h 389185"/>
                <a:gd name="connsiteX92" fmla="*/ 111196 w 301619"/>
                <a:gd name="connsiteY92" fmla="*/ 46795 h 389185"/>
                <a:gd name="connsiteX93" fmla="*/ 118146 w 301619"/>
                <a:gd name="connsiteY93" fmla="*/ 41698 h 389185"/>
                <a:gd name="connsiteX94" fmla="*/ 125559 w 301619"/>
                <a:gd name="connsiteY94" fmla="*/ 37529 h 389185"/>
                <a:gd name="connsiteX95" fmla="*/ 133435 w 301619"/>
                <a:gd name="connsiteY95" fmla="*/ 34749 h 389185"/>
                <a:gd name="connsiteX96" fmla="*/ 141775 w 301619"/>
                <a:gd name="connsiteY96" fmla="*/ 32432 h 389185"/>
                <a:gd name="connsiteX97" fmla="*/ 143628 w 301619"/>
                <a:gd name="connsiteY97" fmla="*/ 26409 h 389185"/>
                <a:gd name="connsiteX98" fmla="*/ 146872 w 301619"/>
                <a:gd name="connsiteY98" fmla="*/ 21313 h 389185"/>
                <a:gd name="connsiteX99" fmla="*/ 149651 w 301619"/>
                <a:gd name="connsiteY99" fmla="*/ 16216 h 389185"/>
                <a:gd name="connsiteX100" fmla="*/ 153821 w 301619"/>
                <a:gd name="connsiteY100" fmla="*/ 12510 h 389185"/>
                <a:gd name="connsiteX101" fmla="*/ 159844 w 301619"/>
                <a:gd name="connsiteY101" fmla="*/ 8340 h 389185"/>
                <a:gd name="connsiteX102" fmla="*/ 166331 w 301619"/>
                <a:gd name="connsiteY102" fmla="*/ 5097 h 389185"/>
                <a:gd name="connsiteX103" fmla="*/ 173281 w 301619"/>
                <a:gd name="connsiteY103" fmla="*/ 3243 h 389185"/>
                <a:gd name="connsiteX104" fmla="*/ 180230 w 301619"/>
                <a:gd name="connsiteY104" fmla="*/ 927 h 389185"/>
                <a:gd name="connsiteX105" fmla="*/ 187643 w 301619"/>
                <a:gd name="connsiteY105" fmla="*/ 0 h 38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01619" h="389185">
                  <a:moveTo>
                    <a:pt x="187643" y="0"/>
                  </a:moveTo>
                  <a:lnTo>
                    <a:pt x="195520" y="0"/>
                  </a:lnTo>
                  <a:lnTo>
                    <a:pt x="203859" y="0"/>
                  </a:lnTo>
                  <a:lnTo>
                    <a:pt x="212199" y="927"/>
                  </a:lnTo>
                  <a:lnTo>
                    <a:pt x="220076" y="3243"/>
                  </a:lnTo>
                  <a:lnTo>
                    <a:pt x="229342" y="6023"/>
                  </a:lnTo>
                  <a:lnTo>
                    <a:pt x="236292" y="9266"/>
                  </a:lnTo>
                  <a:lnTo>
                    <a:pt x="244631" y="13436"/>
                  </a:lnTo>
                  <a:lnTo>
                    <a:pt x="252971" y="17606"/>
                  </a:lnTo>
                  <a:lnTo>
                    <a:pt x="258994" y="22702"/>
                  </a:lnTo>
                  <a:lnTo>
                    <a:pt x="265944" y="27336"/>
                  </a:lnTo>
                  <a:lnTo>
                    <a:pt x="271967" y="33822"/>
                  </a:lnTo>
                  <a:lnTo>
                    <a:pt x="278453" y="42625"/>
                  </a:lnTo>
                  <a:lnTo>
                    <a:pt x="282160" y="52818"/>
                  </a:lnTo>
                  <a:lnTo>
                    <a:pt x="286330" y="64401"/>
                  </a:lnTo>
                  <a:lnTo>
                    <a:pt x="288646" y="76447"/>
                  </a:lnTo>
                  <a:lnTo>
                    <a:pt x="289573" y="88493"/>
                  </a:lnTo>
                  <a:lnTo>
                    <a:pt x="289573" y="101003"/>
                  </a:lnTo>
                  <a:lnTo>
                    <a:pt x="288646" y="113049"/>
                  </a:lnTo>
                  <a:lnTo>
                    <a:pt x="285403" y="124169"/>
                  </a:lnTo>
                  <a:lnTo>
                    <a:pt x="288646" y="124169"/>
                  </a:lnTo>
                  <a:lnTo>
                    <a:pt x="292353" y="126485"/>
                  </a:lnTo>
                  <a:lnTo>
                    <a:pt x="295596" y="128338"/>
                  </a:lnTo>
                  <a:lnTo>
                    <a:pt x="297449" y="131582"/>
                  </a:lnTo>
                  <a:lnTo>
                    <a:pt x="299766" y="135751"/>
                  </a:lnTo>
                  <a:lnTo>
                    <a:pt x="300693" y="140848"/>
                  </a:lnTo>
                  <a:lnTo>
                    <a:pt x="301619" y="145944"/>
                  </a:lnTo>
                  <a:lnTo>
                    <a:pt x="300693" y="151041"/>
                  </a:lnTo>
                  <a:lnTo>
                    <a:pt x="300693" y="157064"/>
                  </a:lnTo>
                  <a:lnTo>
                    <a:pt x="298839" y="162160"/>
                  </a:lnTo>
                  <a:lnTo>
                    <a:pt x="296523" y="167257"/>
                  </a:lnTo>
                  <a:lnTo>
                    <a:pt x="293743" y="171427"/>
                  </a:lnTo>
                  <a:lnTo>
                    <a:pt x="290500" y="174207"/>
                  </a:lnTo>
                  <a:lnTo>
                    <a:pt x="287256" y="177450"/>
                  </a:lnTo>
                  <a:lnTo>
                    <a:pt x="283550" y="178376"/>
                  </a:lnTo>
                  <a:lnTo>
                    <a:pt x="279380" y="179303"/>
                  </a:lnTo>
                  <a:lnTo>
                    <a:pt x="276137" y="179303"/>
                  </a:lnTo>
                  <a:lnTo>
                    <a:pt x="273357" y="189496"/>
                  </a:lnTo>
                  <a:lnTo>
                    <a:pt x="269187" y="197836"/>
                  </a:lnTo>
                  <a:lnTo>
                    <a:pt x="264091" y="207102"/>
                  </a:lnTo>
                  <a:lnTo>
                    <a:pt x="258994" y="214978"/>
                  </a:lnTo>
                  <a:lnTo>
                    <a:pt x="253898" y="222391"/>
                  </a:lnTo>
                  <a:lnTo>
                    <a:pt x="246485" y="228415"/>
                  </a:lnTo>
                  <a:lnTo>
                    <a:pt x="240461" y="234438"/>
                  </a:lnTo>
                  <a:lnTo>
                    <a:pt x="233512" y="239534"/>
                  </a:lnTo>
                  <a:lnTo>
                    <a:pt x="233512" y="276136"/>
                  </a:lnTo>
                  <a:lnTo>
                    <a:pt x="296248" y="294816"/>
                  </a:lnTo>
                  <a:lnTo>
                    <a:pt x="296248" y="389185"/>
                  </a:lnTo>
                  <a:lnTo>
                    <a:pt x="0" y="389185"/>
                  </a:lnTo>
                  <a:lnTo>
                    <a:pt x="0" y="382235"/>
                  </a:lnTo>
                  <a:lnTo>
                    <a:pt x="927" y="373896"/>
                  </a:lnTo>
                  <a:lnTo>
                    <a:pt x="5097" y="359996"/>
                  </a:lnTo>
                  <a:lnTo>
                    <a:pt x="10193" y="346560"/>
                  </a:lnTo>
                  <a:lnTo>
                    <a:pt x="18533" y="334514"/>
                  </a:lnTo>
                  <a:lnTo>
                    <a:pt x="27336" y="322931"/>
                  </a:lnTo>
                  <a:lnTo>
                    <a:pt x="39845" y="314128"/>
                  </a:lnTo>
                  <a:lnTo>
                    <a:pt x="51892" y="306715"/>
                  </a:lnTo>
                  <a:lnTo>
                    <a:pt x="59305" y="303935"/>
                  </a:lnTo>
                  <a:lnTo>
                    <a:pt x="66254" y="300692"/>
                  </a:lnTo>
                  <a:lnTo>
                    <a:pt x="148725" y="276136"/>
                  </a:lnTo>
                  <a:lnTo>
                    <a:pt x="148725" y="239534"/>
                  </a:lnTo>
                  <a:lnTo>
                    <a:pt x="141775" y="234438"/>
                  </a:lnTo>
                  <a:lnTo>
                    <a:pt x="134362" y="228415"/>
                  </a:lnTo>
                  <a:lnTo>
                    <a:pt x="128339" y="222391"/>
                  </a:lnTo>
                  <a:lnTo>
                    <a:pt x="122316" y="214978"/>
                  </a:lnTo>
                  <a:lnTo>
                    <a:pt x="117219" y="207102"/>
                  </a:lnTo>
                  <a:lnTo>
                    <a:pt x="113049" y="197836"/>
                  </a:lnTo>
                  <a:lnTo>
                    <a:pt x="108880" y="189496"/>
                  </a:lnTo>
                  <a:lnTo>
                    <a:pt x="106100" y="179303"/>
                  </a:lnTo>
                  <a:lnTo>
                    <a:pt x="101930" y="179303"/>
                  </a:lnTo>
                  <a:lnTo>
                    <a:pt x="98687" y="178376"/>
                  </a:lnTo>
                  <a:lnTo>
                    <a:pt x="94980" y="177450"/>
                  </a:lnTo>
                  <a:lnTo>
                    <a:pt x="91737" y="174207"/>
                  </a:lnTo>
                  <a:lnTo>
                    <a:pt x="88494" y="171427"/>
                  </a:lnTo>
                  <a:lnTo>
                    <a:pt x="85714" y="167257"/>
                  </a:lnTo>
                  <a:lnTo>
                    <a:pt x="83397" y="162160"/>
                  </a:lnTo>
                  <a:lnTo>
                    <a:pt x="81544" y="157064"/>
                  </a:lnTo>
                  <a:lnTo>
                    <a:pt x="80617" y="151041"/>
                  </a:lnTo>
                  <a:lnTo>
                    <a:pt x="80617" y="145944"/>
                  </a:lnTo>
                  <a:lnTo>
                    <a:pt x="80617" y="140848"/>
                  </a:lnTo>
                  <a:lnTo>
                    <a:pt x="82471" y="136678"/>
                  </a:lnTo>
                  <a:lnTo>
                    <a:pt x="83397" y="132508"/>
                  </a:lnTo>
                  <a:lnTo>
                    <a:pt x="86640" y="129265"/>
                  </a:lnTo>
                  <a:lnTo>
                    <a:pt x="89884" y="126485"/>
                  </a:lnTo>
                  <a:lnTo>
                    <a:pt x="92664" y="125559"/>
                  </a:lnTo>
                  <a:lnTo>
                    <a:pt x="90810" y="111196"/>
                  </a:lnTo>
                  <a:lnTo>
                    <a:pt x="88494" y="98686"/>
                  </a:lnTo>
                  <a:lnTo>
                    <a:pt x="89884" y="87567"/>
                  </a:lnTo>
                  <a:lnTo>
                    <a:pt x="91737" y="78300"/>
                  </a:lnTo>
                  <a:lnTo>
                    <a:pt x="94980" y="69497"/>
                  </a:lnTo>
                  <a:lnTo>
                    <a:pt x="100077" y="61158"/>
                  </a:lnTo>
                  <a:lnTo>
                    <a:pt x="105173" y="54208"/>
                  </a:lnTo>
                  <a:lnTo>
                    <a:pt x="111196" y="46795"/>
                  </a:lnTo>
                  <a:lnTo>
                    <a:pt x="118146" y="41698"/>
                  </a:lnTo>
                  <a:lnTo>
                    <a:pt x="125559" y="37529"/>
                  </a:lnTo>
                  <a:lnTo>
                    <a:pt x="133435" y="34749"/>
                  </a:lnTo>
                  <a:lnTo>
                    <a:pt x="141775" y="32432"/>
                  </a:lnTo>
                  <a:lnTo>
                    <a:pt x="143628" y="26409"/>
                  </a:lnTo>
                  <a:lnTo>
                    <a:pt x="146872" y="21313"/>
                  </a:lnTo>
                  <a:lnTo>
                    <a:pt x="149651" y="16216"/>
                  </a:lnTo>
                  <a:lnTo>
                    <a:pt x="153821" y="12510"/>
                  </a:lnTo>
                  <a:lnTo>
                    <a:pt x="159844" y="8340"/>
                  </a:lnTo>
                  <a:lnTo>
                    <a:pt x="166331" y="5097"/>
                  </a:lnTo>
                  <a:lnTo>
                    <a:pt x="173281" y="3243"/>
                  </a:lnTo>
                  <a:lnTo>
                    <a:pt x="180230" y="927"/>
                  </a:lnTo>
                  <a:lnTo>
                    <a:pt x="187643" y="0"/>
                  </a:ln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algn="ctr" defTabSz="937893"/>
              <a:endPara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62" name="그룹 354">
            <a:extLst>
              <a:ext uri="{FF2B5EF4-FFF2-40B4-BE49-F238E27FC236}">
                <a16:creationId xmlns:a16="http://schemas.microsoft.com/office/drawing/2014/main" id="{29B4D86B-D539-FA7A-3132-B45C1920E429}"/>
              </a:ext>
            </a:extLst>
          </p:cNvPr>
          <p:cNvGrpSpPr/>
          <p:nvPr/>
        </p:nvGrpSpPr>
        <p:grpSpPr>
          <a:xfrm>
            <a:off x="2708601" y="2746248"/>
            <a:ext cx="1268258" cy="935560"/>
            <a:chOff x="7226931" y="577914"/>
            <a:chExt cx="556594" cy="389185"/>
          </a:xfrm>
          <a:pattFill prst="wdUpDiag">
            <a:fgClr>
              <a:schemeClr val="bg2">
                <a:lumMod val="50000"/>
              </a:schemeClr>
            </a:fgClr>
            <a:bgClr>
              <a:schemeClr val="tx1">
                <a:lumMod val="65000"/>
                <a:lumOff val="35000"/>
              </a:schemeClr>
            </a:bgClr>
          </a:pattFill>
        </p:grpSpPr>
        <p:sp>
          <p:nvSpPr>
            <p:cNvPr id="63" name="Freeform 284">
              <a:extLst>
                <a:ext uri="{FF2B5EF4-FFF2-40B4-BE49-F238E27FC236}">
                  <a16:creationId xmlns:a16="http://schemas.microsoft.com/office/drawing/2014/main" id="{AC428E07-64B4-A883-8908-1281EE813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0972" y="753756"/>
              <a:ext cx="242553" cy="212306"/>
            </a:xfrm>
            <a:custGeom>
              <a:avLst/>
              <a:gdLst>
                <a:gd name="T0" fmla="*/ 0 w 834"/>
                <a:gd name="T1" fmla="*/ 0 h 730"/>
                <a:gd name="T2" fmla="*/ 0 w 834"/>
                <a:gd name="T3" fmla="*/ 730 h 730"/>
                <a:gd name="T4" fmla="*/ 834 w 834"/>
                <a:gd name="T5" fmla="*/ 730 h 730"/>
                <a:gd name="T6" fmla="*/ 834 w 834"/>
                <a:gd name="T7" fmla="*/ 0 h 730"/>
                <a:gd name="T8" fmla="*/ 0 w 834"/>
                <a:gd name="T9" fmla="*/ 0 h 730"/>
                <a:gd name="T10" fmla="*/ 208 w 834"/>
                <a:gd name="T11" fmla="*/ 52 h 730"/>
                <a:gd name="T12" fmla="*/ 243 w 834"/>
                <a:gd name="T13" fmla="*/ 52 h 730"/>
                <a:gd name="T14" fmla="*/ 243 w 834"/>
                <a:gd name="T15" fmla="*/ 87 h 730"/>
                <a:gd name="T16" fmla="*/ 208 w 834"/>
                <a:gd name="T17" fmla="*/ 87 h 730"/>
                <a:gd name="T18" fmla="*/ 208 w 834"/>
                <a:gd name="T19" fmla="*/ 52 h 730"/>
                <a:gd name="T20" fmla="*/ 139 w 834"/>
                <a:gd name="T21" fmla="*/ 52 h 730"/>
                <a:gd name="T22" fmla="*/ 174 w 834"/>
                <a:gd name="T23" fmla="*/ 52 h 730"/>
                <a:gd name="T24" fmla="*/ 174 w 834"/>
                <a:gd name="T25" fmla="*/ 87 h 730"/>
                <a:gd name="T26" fmla="*/ 139 w 834"/>
                <a:gd name="T27" fmla="*/ 87 h 730"/>
                <a:gd name="T28" fmla="*/ 139 w 834"/>
                <a:gd name="T29" fmla="*/ 52 h 730"/>
                <a:gd name="T30" fmla="*/ 69 w 834"/>
                <a:gd name="T31" fmla="*/ 52 h 730"/>
                <a:gd name="T32" fmla="*/ 104 w 834"/>
                <a:gd name="T33" fmla="*/ 52 h 730"/>
                <a:gd name="T34" fmla="*/ 104 w 834"/>
                <a:gd name="T35" fmla="*/ 87 h 730"/>
                <a:gd name="T36" fmla="*/ 69 w 834"/>
                <a:gd name="T37" fmla="*/ 87 h 730"/>
                <a:gd name="T38" fmla="*/ 69 w 834"/>
                <a:gd name="T39" fmla="*/ 52 h 730"/>
                <a:gd name="T40" fmla="*/ 799 w 834"/>
                <a:gd name="T41" fmla="*/ 695 h 730"/>
                <a:gd name="T42" fmla="*/ 35 w 834"/>
                <a:gd name="T43" fmla="*/ 695 h 730"/>
                <a:gd name="T44" fmla="*/ 35 w 834"/>
                <a:gd name="T45" fmla="*/ 139 h 730"/>
                <a:gd name="T46" fmla="*/ 799 w 834"/>
                <a:gd name="T47" fmla="*/ 139 h 730"/>
                <a:gd name="T48" fmla="*/ 799 w 834"/>
                <a:gd name="T49" fmla="*/ 695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4" h="730">
                  <a:moveTo>
                    <a:pt x="0" y="0"/>
                  </a:moveTo>
                  <a:lnTo>
                    <a:pt x="0" y="730"/>
                  </a:lnTo>
                  <a:lnTo>
                    <a:pt x="834" y="730"/>
                  </a:lnTo>
                  <a:lnTo>
                    <a:pt x="834" y="0"/>
                  </a:lnTo>
                  <a:lnTo>
                    <a:pt x="0" y="0"/>
                  </a:lnTo>
                  <a:close/>
                  <a:moveTo>
                    <a:pt x="208" y="52"/>
                  </a:moveTo>
                  <a:lnTo>
                    <a:pt x="243" y="52"/>
                  </a:lnTo>
                  <a:lnTo>
                    <a:pt x="243" y="87"/>
                  </a:lnTo>
                  <a:lnTo>
                    <a:pt x="208" y="87"/>
                  </a:lnTo>
                  <a:lnTo>
                    <a:pt x="208" y="52"/>
                  </a:lnTo>
                  <a:close/>
                  <a:moveTo>
                    <a:pt x="139" y="52"/>
                  </a:moveTo>
                  <a:lnTo>
                    <a:pt x="174" y="52"/>
                  </a:lnTo>
                  <a:lnTo>
                    <a:pt x="174" y="87"/>
                  </a:lnTo>
                  <a:lnTo>
                    <a:pt x="139" y="87"/>
                  </a:lnTo>
                  <a:lnTo>
                    <a:pt x="139" y="52"/>
                  </a:lnTo>
                  <a:close/>
                  <a:moveTo>
                    <a:pt x="69" y="52"/>
                  </a:moveTo>
                  <a:lnTo>
                    <a:pt x="104" y="52"/>
                  </a:lnTo>
                  <a:lnTo>
                    <a:pt x="104" y="87"/>
                  </a:lnTo>
                  <a:lnTo>
                    <a:pt x="69" y="87"/>
                  </a:lnTo>
                  <a:lnTo>
                    <a:pt x="69" y="52"/>
                  </a:lnTo>
                  <a:close/>
                  <a:moveTo>
                    <a:pt x="799" y="695"/>
                  </a:moveTo>
                  <a:lnTo>
                    <a:pt x="35" y="695"/>
                  </a:lnTo>
                  <a:lnTo>
                    <a:pt x="35" y="139"/>
                  </a:lnTo>
                  <a:lnTo>
                    <a:pt x="799" y="139"/>
                  </a:lnTo>
                  <a:lnTo>
                    <a:pt x="799" y="695"/>
                  </a:ln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algn="ctr" defTabSz="937893"/>
              <a:endParaRPr lang="ko-KR" altLang="en-US" sz="1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64" name="자유형 356">
              <a:extLst>
                <a:ext uri="{FF2B5EF4-FFF2-40B4-BE49-F238E27FC236}">
                  <a16:creationId xmlns:a16="http://schemas.microsoft.com/office/drawing/2014/main" id="{010B4FE1-7EC8-2512-7DE7-27F59A0B1722}"/>
                </a:ext>
              </a:extLst>
            </p:cNvPr>
            <p:cNvSpPr/>
            <p:nvPr/>
          </p:nvSpPr>
          <p:spPr>
            <a:xfrm>
              <a:off x="7226931" y="577914"/>
              <a:ext cx="301619" cy="389185"/>
            </a:xfrm>
            <a:custGeom>
              <a:avLst/>
              <a:gdLst>
                <a:gd name="connsiteX0" fmla="*/ 187643 w 301619"/>
                <a:gd name="connsiteY0" fmla="*/ 0 h 389185"/>
                <a:gd name="connsiteX1" fmla="*/ 195520 w 301619"/>
                <a:gd name="connsiteY1" fmla="*/ 0 h 389185"/>
                <a:gd name="connsiteX2" fmla="*/ 203859 w 301619"/>
                <a:gd name="connsiteY2" fmla="*/ 0 h 389185"/>
                <a:gd name="connsiteX3" fmla="*/ 212199 w 301619"/>
                <a:gd name="connsiteY3" fmla="*/ 927 h 389185"/>
                <a:gd name="connsiteX4" fmla="*/ 220076 w 301619"/>
                <a:gd name="connsiteY4" fmla="*/ 3243 h 389185"/>
                <a:gd name="connsiteX5" fmla="*/ 229342 w 301619"/>
                <a:gd name="connsiteY5" fmla="*/ 6023 h 389185"/>
                <a:gd name="connsiteX6" fmla="*/ 236292 w 301619"/>
                <a:gd name="connsiteY6" fmla="*/ 9266 h 389185"/>
                <a:gd name="connsiteX7" fmla="*/ 244631 w 301619"/>
                <a:gd name="connsiteY7" fmla="*/ 13436 h 389185"/>
                <a:gd name="connsiteX8" fmla="*/ 252971 w 301619"/>
                <a:gd name="connsiteY8" fmla="*/ 17606 h 389185"/>
                <a:gd name="connsiteX9" fmla="*/ 258994 w 301619"/>
                <a:gd name="connsiteY9" fmla="*/ 22702 h 389185"/>
                <a:gd name="connsiteX10" fmla="*/ 265944 w 301619"/>
                <a:gd name="connsiteY10" fmla="*/ 27336 h 389185"/>
                <a:gd name="connsiteX11" fmla="*/ 271967 w 301619"/>
                <a:gd name="connsiteY11" fmla="*/ 33822 h 389185"/>
                <a:gd name="connsiteX12" fmla="*/ 278453 w 301619"/>
                <a:gd name="connsiteY12" fmla="*/ 42625 h 389185"/>
                <a:gd name="connsiteX13" fmla="*/ 282160 w 301619"/>
                <a:gd name="connsiteY13" fmla="*/ 52818 h 389185"/>
                <a:gd name="connsiteX14" fmla="*/ 286330 w 301619"/>
                <a:gd name="connsiteY14" fmla="*/ 64401 h 389185"/>
                <a:gd name="connsiteX15" fmla="*/ 288646 w 301619"/>
                <a:gd name="connsiteY15" fmla="*/ 76447 h 389185"/>
                <a:gd name="connsiteX16" fmla="*/ 289573 w 301619"/>
                <a:gd name="connsiteY16" fmla="*/ 88493 h 389185"/>
                <a:gd name="connsiteX17" fmla="*/ 289573 w 301619"/>
                <a:gd name="connsiteY17" fmla="*/ 101003 h 389185"/>
                <a:gd name="connsiteX18" fmla="*/ 288646 w 301619"/>
                <a:gd name="connsiteY18" fmla="*/ 113049 h 389185"/>
                <a:gd name="connsiteX19" fmla="*/ 285403 w 301619"/>
                <a:gd name="connsiteY19" fmla="*/ 124169 h 389185"/>
                <a:gd name="connsiteX20" fmla="*/ 288646 w 301619"/>
                <a:gd name="connsiteY20" fmla="*/ 124169 h 389185"/>
                <a:gd name="connsiteX21" fmla="*/ 292353 w 301619"/>
                <a:gd name="connsiteY21" fmla="*/ 126485 h 389185"/>
                <a:gd name="connsiteX22" fmla="*/ 295596 w 301619"/>
                <a:gd name="connsiteY22" fmla="*/ 128338 h 389185"/>
                <a:gd name="connsiteX23" fmla="*/ 297449 w 301619"/>
                <a:gd name="connsiteY23" fmla="*/ 131582 h 389185"/>
                <a:gd name="connsiteX24" fmla="*/ 299766 w 301619"/>
                <a:gd name="connsiteY24" fmla="*/ 135751 h 389185"/>
                <a:gd name="connsiteX25" fmla="*/ 300693 w 301619"/>
                <a:gd name="connsiteY25" fmla="*/ 140848 h 389185"/>
                <a:gd name="connsiteX26" fmla="*/ 301619 w 301619"/>
                <a:gd name="connsiteY26" fmla="*/ 145944 h 389185"/>
                <a:gd name="connsiteX27" fmla="*/ 300693 w 301619"/>
                <a:gd name="connsiteY27" fmla="*/ 151041 h 389185"/>
                <a:gd name="connsiteX28" fmla="*/ 300693 w 301619"/>
                <a:gd name="connsiteY28" fmla="*/ 157064 h 389185"/>
                <a:gd name="connsiteX29" fmla="*/ 298839 w 301619"/>
                <a:gd name="connsiteY29" fmla="*/ 162160 h 389185"/>
                <a:gd name="connsiteX30" fmla="*/ 296523 w 301619"/>
                <a:gd name="connsiteY30" fmla="*/ 167257 h 389185"/>
                <a:gd name="connsiteX31" fmla="*/ 293743 w 301619"/>
                <a:gd name="connsiteY31" fmla="*/ 171427 h 389185"/>
                <a:gd name="connsiteX32" fmla="*/ 290500 w 301619"/>
                <a:gd name="connsiteY32" fmla="*/ 174207 h 389185"/>
                <a:gd name="connsiteX33" fmla="*/ 287256 w 301619"/>
                <a:gd name="connsiteY33" fmla="*/ 177450 h 389185"/>
                <a:gd name="connsiteX34" fmla="*/ 283550 w 301619"/>
                <a:gd name="connsiteY34" fmla="*/ 178376 h 389185"/>
                <a:gd name="connsiteX35" fmla="*/ 279380 w 301619"/>
                <a:gd name="connsiteY35" fmla="*/ 179303 h 389185"/>
                <a:gd name="connsiteX36" fmla="*/ 276137 w 301619"/>
                <a:gd name="connsiteY36" fmla="*/ 179303 h 389185"/>
                <a:gd name="connsiteX37" fmla="*/ 273357 w 301619"/>
                <a:gd name="connsiteY37" fmla="*/ 189496 h 389185"/>
                <a:gd name="connsiteX38" fmla="*/ 269187 w 301619"/>
                <a:gd name="connsiteY38" fmla="*/ 197836 h 389185"/>
                <a:gd name="connsiteX39" fmla="*/ 264091 w 301619"/>
                <a:gd name="connsiteY39" fmla="*/ 207102 h 389185"/>
                <a:gd name="connsiteX40" fmla="*/ 258994 w 301619"/>
                <a:gd name="connsiteY40" fmla="*/ 214978 h 389185"/>
                <a:gd name="connsiteX41" fmla="*/ 253898 w 301619"/>
                <a:gd name="connsiteY41" fmla="*/ 222391 h 389185"/>
                <a:gd name="connsiteX42" fmla="*/ 246485 w 301619"/>
                <a:gd name="connsiteY42" fmla="*/ 228415 h 389185"/>
                <a:gd name="connsiteX43" fmla="*/ 240461 w 301619"/>
                <a:gd name="connsiteY43" fmla="*/ 234438 h 389185"/>
                <a:gd name="connsiteX44" fmla="*/ 233512 w 301619"/>
                <a:gd name="connsiteY44" fmla="*/ 239534 h 389185"/>
                <a:gd name="connsiteX45" fmla="*/ 233512 w 301619"/>
                <a:gd name="connsiteY45" fmla="*/ 276136 h 389185"/>
                <a:gd name="connsiteX46" fmla="*/ 296248 w 301619"/>
                <a:gd name="connsiteY46" fmla="*/ 294816 h 389185"/>
                <a:gd name="connsiteX47" fmla="*/ 296248 w 301619"/>
                <a:gd name="connsiteY47" fmla="*/ 389185 h 389185"/>
                <a:gd name="connsiteX48" fmla="*/ 0 w 301619"/>
                <a:gd name="connsiteY48" fmla="*/ 389185 h 389185"/>
                <a:gd name="connsiteX49" fmla="*/ 0 w 301619"/>
                <a:gd name="connsiteY49" fmla="*/ 382235 h 389185"/>
                <a:gd name="connsiteX50" fmla="*/ 927 w 301619"/>
                <a:gd name="connsiteY50" fmla="*/ 373896 h 389185"/>
                <a:gd name="connsiteX51" fmla="*/ 5097 w 301619"/>
                <a:gd name="connsiteY51" fmla="*/ 359996 h 389185"/>
                <a:gd name="connsiteX52" fmla="*/ 10193 w 301619"/>
                <a:gd name="connsiteY52" fmla="*/ 346560 h 389185"/>
                <a:gd name="connsiteX53" fmla="*/ 18533 w 301619"/>
                <a:gd name="connsiteY53" fmla="*/ 334514 h 389185"/>
                <a:gd name="connsiteX54" fmla="*/ 27336 w 301619"/>
                <a:gd name="connsiteY54" fmla="*/ 322931 h 389185"/>
                <a:gd name="connsiteX55" fmla="*/ 39845 w 301619"/>
                <a:gd name="connsiteY55" fmla="*/ 314128 h 389185"/>
                <a:gd name="connsiteX56" fmla="*/ 51892 w 301619"/>
                <a:gd name="connsiteY56" fmla="*/ 306715 h 389185"/>
                <a:gd name="connsiteX57" fmla="*/ 59305 w 301619"/>
                <a:gd name="connsiteY57" fmla="*/ 303935 h 389185"/>
                <a:gd name="connsiteX58" fmla="*/ 66254 w 301619"/>
                <a:gd name="connsiteY58" fmla="*/ 300692 h 389185"/>
                <a:gd name="connsiteX59" fmla="*/ 148725 w 301619"/>
                <a:gd name="connsiteY59" fmla="*/ 276136 h 389185"/>
                <a:gd name="connsiteX60" fmla="*/ 148725 w 301619"/>
                <a:gd name="connsiteY60" fmla="*/ 239534 h 389185"/>
                <a:gd name="connsiteX61" fmla="*/ 141775 w 301619"/>
                <a:gd name="connsiteY61" fmla="*/ 234438 h 389185"/>
                <a:gd name="connsiteX62" fmla="*/ 134362 w 301619"/>
                <a:gd name="connsiteY62" fmla="*/ 228415 h 389185"/>
                <a:gd name="connsiteX63" fmla="*/ 128339 w 301619"/>
                <a:gd name="connsiteY63" fmla="*/ 222391 h 389185"/>
                <a:gd name="connsiteX64" fmla="*/ 122316 w 301619"/>
                <a:gd name="connsiteY64" fmla="*/ 214978 h 389185"/>
                <a:gd name="connsiteX65" fmla="*/ 117219 w 301619"/>
                <a:gd name="connsiteY65" fmla="*/ 207102 h 389185"/>
                <a:gd name="connsiteX66" fmla="*/ 113049 w 301619"/>
                <a:gd name="connsiteY66" fmla="*/ 197836 h 389185"/>
                <a:gd name="connsiteX67" fmla="*/ 108880 w 301619"/>
                <a:gd name="connsiteY67" fmla="*/ 189496 h 389185"/>
                <a:gd name="connsiteX68" fmla="*/ 106100 w 301619"/>
                <a:gd name="connsiteY68" fmla="*/ 179303 h 389185"/>
                <a:gd name="connsiteX69" fmla="*/ 101930 w 301619"/>
                <a:gd name="connsiteY69" fmla="*/ 179303 h 389185"/>
                <a:gd name="connsiteX70" fmla="*/ 98687 w 301619"/>
                <a:gd name="connsiteY70" fmla="*/ 178376 h 389185"/>
                <a:gd name="connsiteX71" fmla="*/ 94980 w 301619"/>
                <a:gd name="connsiteY71" fmla="*/ 177450 h 389185"/>
                <a:gd name="connsiteX72" fmla="*/ 91737 w 301619"/>
                <a:gd name="connsiteY72" fmla="*/ 174207 h 389185"/>
                <a:gd name="connsiteX73" fmla="*/ 88494 w 301619"/>
                <a:gd name="connsiteY73" fmla="*/ 171427 h 389185"/>
                <a:gd name="connsiteX74" fmla="*/ 85714 w 301619"/>
                <a:gd name="connsiteY74" fmla="*/ 167257 h 389185"/>
                <a:gd name="connsiteX75" fmla="*/ 83397 w 301619"/>
                <a:gd name="connsiteY75" fmla="*/ 162160 h 389185"/>
                <a:gd name="connsiteX76" fmla="*/ 81544 w 301619"/>
                <a:gd name="connsiteY76" fmla="*/ 157064 h 389185"/>
                <a:gd name="connsiteX77" fmla="*/ 80617 w 301619"/>
                <a:gd name="connsiteY77" fmla="*/ 151041 h 389185"/>
                <a:gd name="connsiteX78" fmla="*/ 80617 w 301619"/>
                <a:gd name="connsiteY78" fmla="*/ 145944 h 389185"/>
                <a:gd name="connsiteX79" fmla="*/ 80617 w 301619"/>
                <a:gd name="connsiteY79" fmla="*/ 140848 h 389185"/>
                <a:gd name="connsiteX80" fmla="*/ 82471 w 301619"/>
                <a:gd name="connsiteY80" fmla="*/ 136678 h 389185"/>
                <a:gd name="connsiteX81" fmla="*/ 83397 w 301619"/>
                <a:gd name="connsiteY81" fmla="*/ 132508 h 389185"/>
                <a:gd name="connsiteX82" fmla="*/ 86640 w 301619"/>
                <a:gd name="connsiteY82" fmla="*/ 129265 h 389185"/>
                <a:gd name="connsiteX83" fmla="*/ 89884 w 301619"/>
                <a:gd name="connsiteY83" fmla="*/ 126485 h 389185"/>
                <a:gd name="connsiteX84" fmla="*/ 92664 w 301619"/>
                <a:gd name="connsiteY84" fmla="*/ 125559 h 389185"/>
                <a:gd name="connsiteX85" fmla="*/ 90810 w 301619"/>
                <a:gd name="connsiteY85" fmla="*/ 111196 h 389185"/>
                <a:gd name="connsiteX86" fmla="*/ 88494 w 301619"/>
                <a:gd name="connsiteY86" fmla="*/ 98686 h 389185"/>
                <a:gd name="connsiteX87" fmla="*/ 89884 w 301619"/>
                <a:gd name="connsiteY87" fmla="*/ 87567 h 389185"/>
                <a:gd name="connsiteX88" fmla="*/ 91737 w 301619"/>
                <a:gd name="connsiteY88" fmla="*/ 78300 h 389185"/>
                <a:gd name="connsiteX89" fmla="*/ 94980 w 301619"/>
                <a:gd name="connsiteY89" fmla="*/ 69497 h 389185"/>
                <a:gd name="connsiteX90" fmla="*/ 100077 w 301619"/>
                <a:gd name="connsiteY90" fmla="*/ 61158 h 389185"/>
                <a:gd name="connsiteX91" fmla="*/ 105173 w 301619"/>
                <a:gd name="connsiteY91" fmla="*/ 54208 h 389185"/>
                <a:gd name="connsiteX92" fmla="*/ 111196 w 301619"/>
                <a:gd name="connsiteY92" fmla="*/ 46795 h 389185"/>
                <a:gd name="connsiteX93" fmla="*/ 118146 w 301619"/>
                <a:gd name="connsiteY93" fmla="*/ 41698 h 389185"/>
                <a:gd name="connsiteX94" fmla="*/ 125559 w 301619"/>
                <a:gd name="connsiteY94" fmla="*/ 37529 h 389185"/>
                <a:gd name="connsiteX95" fmla="*/ 133435 w 301619"/>
                <a:gd name="connsiteY95" fmla="*/ 34749 h 389185"/>
                <a:gd name="connsiteX96" fmla="*/ 141775 w 301619"/>
                <a:gd name="connsiteY96" fmla="*/ 32432 h 389185"/>
                <a:gd name="connsiteX97" fmla="*/ 143628 w 301619"/>
                <a:gd name="connsiteY97" fmla="*/ 26409 h 389185"/>
                <a:gd name="connsiteX98" fmla="*/ 146872 w 301619"/>
                <a:gd name="connsiteY98" fmla="*/ 21313 h 389185"/>
                <a:gd name="connsiteX99" fmla="*/ 149651 w 301619"/>
                <a:gd name="connsiteY99" fmla="*/ 16216 h 389185"/>
                <a:gd name="connsiteX100" fmla="*/ 153821 w 301619"/>
                <a:gd name="connsiteY100" fmla="*/ 12510 h 389185"/>
                <a:gd name="connsiteX101" fmla="*/ 159844 w 301619"/>
                <a:gd name="connsiteY101" fmla="*/ 8340 h 389185"/>
                <a:gd name="connsiteX102" fmla="*/ 166331 w 301619"/>
                <a:gd name="connsiteY102" fmla="*/ 5097 h 389185"/>
                <a:gd name="connsiteX103" fmla="*/ 173281 w 301619"/>
                <a:gd name="connsiteY103" fmla="*/ 3243 h 389185"/>
                <a:gd name="connsiteX104" fmla="*/ 180230 w 301619"/>
                <a:gd name="connsiteY104" fmla="*/ 927 h 389185"/>
                <a:gd name="connsiteX105" fmla="*/ 187643 w 301619"/>
                <a:gd name="connsiteY105" fmla="*/ 0 h 38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01619" h="389185">
                  <a:moveTo>
                    <a:pt x="187643" y="0"/>
                  </a:moveTo>
                  <a:lnTo>
                    <a:pt x="195520" y="0"/>
                  </a:lnTo>
                  <a:lnTo>
                    <a:pt x="203859" y="0"/>
                  </a:lnTo>
                  <a:lnTo>
                    <a:pt x="212199" y="927"/>
                  </a:lnTo>
                  <a:lnTo>
                    <a:pt x="220076" y="3243"/>
                  </a:lnTo>
                  <a:lnTo>
                    <a:pt x="229342" y="6023"/>
                  </a:lnTo>
                  <a:lnTo>
                    <a:pt x="236292" y="9266"/>
                  </a:lnTo>
                  <a:lnTo>
                    <a:pt x="244631" y="13436"/>
                  </a:lnTo>
                  <a:lnTo>
                    <a:pt x="252971" y="17606"/>
                  </a:lnTo>
                  <a:lnTo>
                    <a:pt x="258994" y="22702"/>
                  </a:lnTo>
                  <a:lnTo>
                    <a:pt x="265944" y="27336"/>
                  </a:lnTo>
                  <a:lnTo>
                    <a:pt x="271967" y="33822"/>
                  </a:lnTo>
                  <a:lnTo>
                    <a:pt x="278453" y="42625"/>
                  </a:lnTo>
                  <a:lnTo>
                    <a:pt x="282160" y="52818"/>
                  </a:lnTo>
                  <a:lnTo>
                    <a:pt x="286330" y="64401"/>
                  </a:lnTo>
                  <a:lnTo>
                    <a:pt x="288646" y="76447"/>
                  </a:lnTo>
                  <a:lnTo>
                    <a:pt x="289573" y="88493"/>
                  </a:lnTo>
                  <a:lnTo>
                    <a:pt x="289573" y="101003"/>
                  </a:lnTo>
                  <a:lnTo>
                    <a:pt x="288646" y="113049"/>
                  </a:lnTo>
                  <a:lnTo>
                    <a:pt x="285403" y="124169"/>
                  </a:lnTo>
                  <a:lnTo>
                    <a:pt x="288646" y="124169"/>
                  </a:lnTo>
                  <a:lnTo>
                    <a:pt x="292353" y="126485"/>
                  </a:lnTo>
                  <a:lnTo>
                    <a:pt x="295596" y="128338"/>
                  </a:lnTo>
                  <a:lnTo>
                    <a:pt x="297449" y="131582"/>
                  </a:lnTo>
                  <a:lnTo>
                    <a:pt x="299766" y="135751"/>
                  </a:lnTo>
                  <a:lnTo>
                    <a:pt x="300693" y="140848"/>
                  </a:lnTo>
                  <a:lnTo>
                    <a:pt x="301619" y="145944"/>
                  </a:lnTo>
                  <a:lnTo>
                    <a:pt x="300693" y="151041"/>
                  </a:lnTo>
                  <a:lnTo>
                    <a:pt x="300693" y="157064"/>
                  </a:lnTo>
                  <a:lnTo>
                    <a:pt x="298839" y="162160"/>
                  </a:lnTo>
                  <a:lnTo>
                    <a:pt x="296523" y="167257"/>
                  </a:lnTo>
                  <a:lnTo>
                    <a:pt x="293743" y="171427"/>
                  </a:lnTo>
                  <a:lnTo>
                    <a:pt x="290500" y="174207"/>
                  </a:lnTo>
                  <a:lnTo>
                    <a:pt x="287256" y="177450"/>
                  </a:lnTo>
                  <a:lnTo>
                    <a:pt x="283550" y="178376"/>
                  </a:lnTo>
                  <a:lnTo>
                    <a:pt x="279380" y="179303"/>
                  </a:lnTo>
                  <a:lnTo>
                    <a:pt x="276137" y="179303"/>
                  </a:lnTo>
                  <a:lnTo>
                    <a:pt x="273357" y="189496"/>
                  </a:lnTo>
                  <a:lnTo>
                    <a:pt x="269187" y="197836"/>
                  </a:lnTo>
                  <a:lnTo>
                    <a:pt x="264091" y="207102"/>
                  </a:lnTo>
                  <a:lnTo>
                    <a:pt x="258994" y="214978"/>
                  </a:lnTo>
                  <a:lnTo>
                    <a:pt x="253898" y="222391"/>
                  </a:lnTo>
                  <a:lnTo>
                    <a:pt x="246485" y="228415"/>
                  </a:lnTo>
                  <a:lnTo>
                    <a:pt x="240461" y="234438"/>
                  </a:lnTo>
                  <a:lnTo>
                    <a:pt x="233512" y="239534"/>
                  </a:lnTo>
                  <a:lnTo>
                    <a:pt x="233512" y="276136"/>
                  </a:lnTo>
                  <a:lnTo>
                    <a:pt x="296248" y="294816"/>
                  </a:lnTo>
                  <a:lnTo>
                    <a:pt x="296248" y="389185"/>
                  </a:lnTo>
                  <a:lnTo>
                    <a:pt x="0" y="389185"/>
                  </a:lnTo>
                  <a:lnTo>
                    <a:pt x="0" y="382235"/>
                  </a:lnTo>
                  <a:lnTo>
                    <a:pt x="927" y="373896"/>
                  </a:lnTo>
                  <a:lnTo>
                    <a:pt x="5097" y="359996"/>
                  </a:lnTo>
                  <a:lnTo>
                    <a:pt x="10193" y="346560"/>
                  </a:lnTo>
                  <a:lnTo>
                    <a:pt x="18533" y="334514"/>
                  </a:lnTo>
                  <a:lnTo>
                    <a:pt x="27336" y="322931"/>
                  </a:lnTo>
                  <a:lnTo>
                    <a:pt x="39845" y="314128"/>
                  </a:lnTo>
                  <a:lnTo>
                    <a:pt x="51892" y="306715"/>
                  </a:lnTo>
                  <a:lnTo>
                    <a:pt x="59305" y="303935"/>
                  </a:lnTo>
                  <a:lnTo>
                    <a:pt x="66254" y="300692"/>
                  </a:lnTo>
                  <a:lnTo>
                    <a:pt x="148725" y="276136"/>
                  </a:lnTo>
                  <a:lnTo>
                    <a:pt x="148725" y="239534"/>
                  </a:lnTo>
                  <a:lnTo>
                    <a:pt x="141775" y="234438"/>
                  </a:lnTo>
                  <a:lnTo>
                    <a:pt x="134362" y="228415"/>
                  </a:lnTo>
                  <a:lnTo>
                    <a:pt x="128339" y="222391"/>
                  </a:lnTo>
                  <a:lnTo>
                    <a:pt x="122316" y="214978"/>
                  </a:lnTo>
                  <a:lnTo>
                    <a:pt x="117219" y="207102"/>
                  </a:lnTo>
                  <a:lnTo>
                    <a:pt x="113049" y="197836"/>
                  </a:lnTo>
                  <a:lnTo>
                    <a:pt x="108880" y="189496"/>
                  </a:lnTo>
                  <a:lnTo>
                    <a:pt x="106100" y="179303"/>
                  </a:lnTo>
                  <a:lnTo>
                    <a:pt x="101930" y="179303"/>
                  </a:lnTo>
                  <a:lnTo>
                    <a:pt x="98687" y="178376"/>
                  </a:lnTo>
                  <a:lnTo>
                    <a:pt x="94980" y="177450"/>
                  </a:lnTo>
                  <a:lnTo>
                    <a:pt x="91737" y="174207"/>
                  </a:lnTo>
                  <a:lnTo>
                    <a:pt x="88494" y="171427"/>
                  </a:lnTo>
                  <a:lnTo>
                    <a:pt x="85714" y="167257"/>
                  </a:lnTo>
                  <a:lnTo>
                    <a:pt x="83397" y="162160"/>
                  </a:lnTo>
                  <a:lnTo>
                    <a:pt x="81544" y="157064"/>
                  </a:lnTo>
                  <a:lnTo>
                    <a:pt x="80617" y="151041"/>
                  </a:lnTo>
                  <a:lnTo>
                    <a:pt x="80617" y="145944"/>
                  </a:lnTo>
                  <a:lnTo>
                    <a:pt x="80617" y="140848"/>
                  </a:lnTo>
                  <a:lnTo>
                    <a:pt x="82471" y="136678"/>
                  </a:lnTo>
                  <a:lnTo>
                    <a:pt x="83397" y="132508"/>
                  </a:lnTo>
                  <a:lnTo>
                    <a:pt x="86640" y="129265"/>
                  </a:lnTo>
                  <a:lnTo>
                    <a:pt x="89884" y="126485"/>
                  </a:lnTo>
                  <a:lnTo>
                    <a:pt x="92664" y="125559"/>
                  </a:lnTo>
                  <a:lnTo>
                    <a:pt x="90810" y="111196"/>
                  </a:lnTo>
                  <a:lnTo>
                    <a:pt x="88494" y="98686"/>
                  </a:lnTo>
                  <a:lnTo>
                    <a:pt x="89884" y="87567"/>
                  </a:lnTo>
                  <a:lnTo>
                    <a:pt x="91737" y="78300"/>
                  </a:lnTo>
                  <a:lnTo>
                    <a:pt x="94980" y="69497"/>
                  </a:lnTo>
                  <a:lnTo>
                    <a:pt x="100077" y="61158"/>
                  </a:lnTo>
                  <a:lnTo>
                    <a:pt x="105173" y="54208"/>
                  </a:lnTo>
                  <a:lnTo>
                    <a:pt x="111196" y="46795"/>
                  </a:lnTo>
                  <a:lnTo>
                    <a:pt x="118146" y="41698"/>
                  </a:lnTo>
                  <a:lnTo>
                    <a:pt x="125559" y="37529"/>
                  </a:lnTo>
                  <a:lnTo>
                    <a:pt x="133435" y="34749"/>
                  </a:lnTo>
                  <a:lnTo>
                    <a:pt x="141775" y="32432"/>
                  </a:lnTo>
                  <a:lnTo>
                    <a:pt x="143628" y="26409"/>
                  </a:lnTo>
                  <a:lnTo>
                    <a:pt x="146872" y="21313"/>
                  </a:lnTo>
                  <a:lnTo>
                    <a:pt x="149651" y="16216"/>
                  </a:lnTo>
                  <a:lnTo>
                    <a:pt x="153821" y="12510"/>
                  </a:lnTo>
                  <a:lnTo>
                    <a:pt x="159844" y="8340"/>
                  </a:lnTo>
                  <a:lnTo>
                    <a:pt x="166331" y="5097"/>
                  </a:lnTo>
                  <a:lnTo>
                    <a:pt x="173281" y="3243"/>
                  </a:lnTo>
                  <a:lnTo>
                    <a:pt x="180230" y="927"/>
                  </a:lnTo>
                  <a:lnTo>
                    <a:pt x="187643" y="0"/>
                  </a:ln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algn="ctr" defTabSz="937893"/>
              <a:endPara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65" name="그룹 354">
            <a:extLst>
              <a:ext uri="{FF2B5EF4-FFF2-40B4-BE49-F238E27FC236}">
                <a16:creationId xmlns:a16="http://schemas.microsoft.com/office/drawing/2014/main" id="{65167EB6-B071-72BA-2C76-95C8929AFD9C}"/>
              </a:ext>
            </a:extLst>
          </p:cNvPr>
          <p:cNvGrpSpPr/>
          <p:nvPr/>
        </p:nvGrpSpPr>
        <p:grpSpPr>
          <a:xfrm>
            <a:off x="2186385" y="3455003"/>
            <a:ext cx="1268258" cy="935560"/>
            <a:chOff x="7226931" y="577914"/>
            <a:chExt cx="556594" cy="389185"/>
          </a:xfrm>
          <a:pattFill prst="wdUpDiag">
            <a:fgClr>
              <a:schemeClr val="bg2">
                <a:lumMod val="50000"/>
              </a:schemeClr>
            </a:fgClr>
            <a:bgClr>
              <a:schemeClr val="tx1">
                <a:lumMod val="65000"/>
                <a:lumOff val="35000"/>
              </a:schemeClr>
            </a:bgClr>
          </a:pattFill>
        </p:grpSpPr>
        <p:sp>
          <p:nvSpPr>
            <p:cNvPr id="66" name="Freeform 284">
              <a:extLst>
                <a:ext uri="{FF2B5EF4-FFF2-40B4-BE49-F238E27FC236}">
                  <a16:creationId xmlns:a16="http://schemas.microsoft.com/office/drawing/2014/main" id="{84E62D61-681E-0DB5-9A16-6342AE7086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0972" y="753756"/>
              <a:ext cx="242553" cy="212306"/>
            </a:xfrm>
            <a:custGeom>
              <a:avLst/>
              <a:gdLst>
                <a:gd name="T0" fmla="*/ 0 w 834"/>
                <a:gd name="T1" fmla="*/ 0 h 730"/>
                <a:gd name="T2" fmla="*/ 0 w 834"/>
                <a:gd name="T3" fmla="*/ 730 h 730"/>
                <a:gd name="T4" fmla="*/ 834 w 834"/>
                <a:gd name="T5" fmla="*/ 730 h 730"/>
                <a:gd name="T6" fmla="*/ 834 w 834"/>
                <a:gd name="T7" fmla="*/ 0 h 730"/>
                <a:gd name="T8" fmla="*/ 0 w 834"/>
                <a:gd name="T9" fmla="*/ 0 h 730"/>
                <a:gd name="T10" fmla="*/ 208 w 834"/>
                <a:gd name="T11" fmla="*/ 52 h 730"/>
                <a:gd name="T12" fmla="*/ 243 w 834"/>
                <a:gd name="T13" fmla="*/ 52 h 730"/>
                <a:gd name="T14" fmla="*/ 243 w 834"/>
                <a:gd name="T15" fmla="*/ 87 h 730"/>
                <a:gd name="T16" fmla="*/ 208 w 834"/>
                <a:gd name="T17" fmla="*/ 87 h 730"/>
                <a:gd name="T18" fmla="*/ 208 w 834"/>
                <a:gd name="T19" fmla="*/ 52 h 730"/>
                <a:gd name="T20" fmla="*/ 139 w 834"/>
                <a:gd name="T21" fmla="*/ 52 h 730"/>
                <a:gd name="T22" fmla="*/ 174 w 834"/>
                <a:gd name="T23" fmla="*/ 52 h 730"/>
                <a:gd name="T24" fmla="*/ 174 w 834"/>
                <a:gd name="T25" fmla="*/ 87 h 730"/>
                <a:gd name="T26" fmla="*/ 139 w 834"/>
                <a:gd name="T27" fmla="*/ 87 h 730"/>
                <a:gd name="T28" fmla="*/ 139 w 834"/>
                <a:gd name="T29" fmla="*/ 52 h 730"/>
                <a:gd name="T30" fmla="*/ 69 w 834"/>
                <a:gd name="T31" fmla="*/ 52 h 730"/>
                <a:gd name="T32" fmla="*/ 104 w 834"/>
                <a:gd name="T33" fmla="*/ 52 h 730"/>
                <a:gd name="T34" fmla="*/ 104 w 834"/>
                <a:gd name="T35" fmla="*/ 87 h 730"/>
                <a:gd name="T36" fmla="*/ 69 w 834"/>
                <a:gd name="T37" fmla="*/ 87 h 730"/>
                <a:gd name="T38" fmla="*/ 69 w 834"/>
                <a:gd name="T39" fmla="*/ 52 h 730"/>
                <a:gd name="T40" fmla="*/ 799 w 834"/>
                <a:gd name="T41" fmla="*/ 695 h 730"/>
                <a:gd name="T42" fmla="*/ 35 w 834"/>
                <a:gd name="T43" fmla="*/ 695 h 730"/>
                <a:gd name="T44" fmla="*/ 35 w 834"/>
                <a:gd name="T45" fmla="*/ 139 h 730"/>
                <a:gd name="T46" fmla="*/ 799 w 834"/>
                <a:gd name="T47" fmla="*/ 139 h 730"/>
                <a:gd name="T48" fmla="*/ 799 w 834"/>
                <a:gd name="T49" fmla="*/ 695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4" h="730">
                  <a:moveTo>
                    <a:pt x="0" y="0"/>
                  </a:moveTo>
                  <a:lnTo>
                    <a:pt x="0" y="730"/>
                  </a:lnTo>
                  <a:lnTo>
                    <a:pt x="834" y="730"/>
                  </a:lnTo>
                  <a:lnTo>
                    <a:pt x="834" y="0"/>
                  </a:lnTo>
                  <a:lnTo>
                    <a:pt x="0" y="0"/>
                  </a:lnTo>
                  <a:close/>
                  <a:moveTo>
                    <a:pt x="208" y="52"/>
                  </a:moveTo>
                  <a:lnTo>
                    <a:pt x="243" y="52"/>
                  </a:lnTo>
                  <a:lnTo>
                    <a:pt x="243" y="87"/>
                  </a:lnTo>
                  <a:lnTo>
                    <a:pt x="208" y="87"/>
                  </a:lnTo>
                  <a:lnTo>
                    <a:pt x="208" y="52"/>
                  </a:lnTo>
                  <a:close/>
                  <a:moveTo>
                    <a:pt x="139" y="52"/>
                  </a:moveTo>
                  <a:lnTo>
                    <a:pt x="174" y="52"/>
                  </a:lnTo>
                  <a:lnTo>
                    <a:pt x="174" y="87"/>
                  </a:lnTo>
                  <a:lnTo>
                    <a:pt x="139" y="87"/>
                  </a:lnTo>
                  <a:lnTo>
                    <a:pt x="139" y="52"/>
                  </a:lnTo>
                  <a:close/>
                  <a:moveTo>
                    <a:pt x="69" y="52"/>
                  </a:moveTo>
                  <a:lnTo>
                    <a:pt x="104" y="52"/>
                  </a:lnTo>
                  <a:lnTo>
                    <a:pt x="104" y="87"/>
                  </a:lnTo>
                  <a:lnTo>
                    <a:pt x="69" y="87"/>
                  </a:lnTo>
                  <a:lnTo>
                    <a:pt x="69" y="52"/>
                  </a:lnTo>
                  <a:close/>
                  <a:moveTo>
                    <a:pt x="799" y="695"/>
                  </a:moveTo>
                  <a:lnTo>
                    <a:pt x="35" y="695"/>
                  </a:lnTo>
                  <a:lnTo>
                    <a:pt x="35" y="139"/>
                  </a:lnTo>
                  <a:lnTo>
                    <a:pt x="799" y="139"/>
                  </a:lnTo>
                  <a:lnTo>
                    <a:pt x="799" y="695"/>
                  </a:ln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algn="ctr" defTabSz="937893"/>
              <a:endParaRPr lang="ko-KR" altLang="en-US" sz="1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67" name="자유형 356">
              <a:extLst>
                <a:ext uri="{FF2B5EF4-FFF2-40B4-BE49-F238E27FC236}">
                  <a16:creationId xmlns:a16="http://schemas.microsoft.com/office/drawing/2014/main" id="{A0683523-A8DA-1B2E-B07D-6D69FBA2024B}"/>
                </a:ext>
              </a:extLst>
            </p:cNvPr>
            <p:cNvSpPr/>
            <p:nvPr/>
          </p:nvSpPr>
          <p:spPr>
            <a:xfrm>
              <a:off x="7226931" y="577914"/>
              <a:ext cx="301619" cy="389185"/>
            </a:xfrm>
            <a:custGeom>
              <a:avLst/>
              <a:gdLst>
                <a:gd name="connsiteX0" fmla="*/ 187643 w 301619"/>
                <a:gd name="connsiteY0" fmla="*/ 0 h 389185"/>
                <a:gd name="connsiteX1" fmla="*/ 195520 w 301619"/>
                <a:gd name="connsiteY1" fmla="*/ 0 h 389185"/>
                <a:gd name="connsiteX2" fmla="*/ 203859 w 301619"/>
                <a:gd name="connsiteY2" fmla="*/ 0 h 389185"/>
                <a:gd name="connsiteX3" fmla="*/ 212199 w 301619"/>
                <a:gd name="connsiteY3" fmla="*/ 927 h 389185"/>
                <a:gd name="connsiteX4" fmla="*/ 220076 w 301619"/>
                <a:gd name="connsiteY4" fmla="*/ 3243 h 389185"/>
                <a:gd name="connsiteX5" fmla="*/ 229342 w 301619"/>
                <a:gd name="connsiteY5" fmla="*/ 6023 h 389185"/>
                <a:gd name="connsiteX6" fmla="*/ 236292 w 301619"/>
                <a:gd name="connsiteY6" fmla="*/ 9266 h 389185"/>
                <a:gd name="connsiteX7" fmla="*/ 244631 w 301619"/>
                <a:gd name="connsiteY7" fmla="*/ 13436 h 389185"/>
                <a:gd name="connsiteX8" fmla="*/ 252971 w 301619"/>
                <a:gd name="connsiteY8" fmla="*/ 17606 h 389185"/>
                <a:gd name="connsiteX9" fmla="*/ 258994 w 301619"/>
                <a:gd name="connsiteY9" fmla="*/ 22702 h 389185"/>
                <a:gd name="connsiteX10" fmla="*/ 265944 w 301619"/>
                <a:gd name="connsiteY10" fmla="*/ 27336 h 389185"/>
                <a:gd name="connsiteX11" fmla="*/ 271967 w 301619"/>
                <a:gd name="connsiteY11" fmla="*/ 33822 h 389185"/>
                <a:gd name="connsiteX12" fmla="*/ 278453 w 301619"/>
                <a:gd name="connsiteY12" fmla="*/ 42625 h 389185"/>
                <a:gd name="connsiteX13" fmla="*/ 282160 w 301619"/>
                <a:gd name="connsiteY13" fmla="*/ 52818 h 389185"/>
                <a:gd name="connsiteX14" fmla="*/ 286330 w 301619"/>
                <a:gd name="connsiteY14" fmla="*/ 64401 h 389185"/>
                <a:gd name="connsiteX15" fmla="*/ 288646 w 301619"/>
                <a:gd name="connsiteY15" fmla="*/ 76447 h 389185"/>
                <a:gd name="connsiteX16" fmla="*/ 289573 w 301619"/>
                <a:gd name="connsiteY16" fmla="*/ 88493 h 389185"/>
                <a:gd name="connsiteX17" fmla="*/ 289573 w 301619"/>
                <a:gd name="connsiteY17" fmla="*/ 101003 h 389185"/>
                <a:gd name="connsiteX18" fmla="*/ 288646 w 301619"/>
                <a:gd name="connsiteY18" fmla="*/ 113049 h 389185"/>
                <a:gd name="connsiteX19" fmla="*/ 285403 w 301619"/>
                <a:gd name="connsiteY19" fmla="*/ 124169 h 389185"/>
                <a:gd name="connsiteX20" fmla="*/ 288646 w 301619"/>
                <a:gd name="connsiteY20" fmla="*/ 124169 h 389185"/>
                <a:gd name="connsiteX21" fmla="*/ 292353 w 301619"/>
                <a:gd name="connsiteY21" fmla="*/ 126485 h 389185"/>
                <a:gd name="connsiteX22" fmla="*/ 295596 w 301619"/>
                <a:gd name="connsiteY22" fmla="*/ 128338 h 389185"/>
                <a:gd name="connsiteX23" fmla="*/ 297449 w 301619"/>
                <a:gd name="connsiteY23" fmla="*/ 131582 h 389185"/>
                <a:gd name="connsiteX24" fmla="*/ 299766 w 301619"/>
                <a:gd name="connsiteY24" fmla="*/ 135751 h 389185"/>
                <a:gd name="connsiteX25" fmla="*/ 300693 w 301619"/>
                <a:gd name="connsiteY25" fmla="*/ 140848 h 389185"/>
                <a:gd name="connsiteX26" fmla="*/ 301619 w 301619"/>
                <a:gd name="connsiteY26" fmla="*/ 145944 h 389185"/>
                <a:gd name="connsiteX27" fmla="*/ 300693 w 301619"/>
                <a:gd name="connsiteY27" fmla="*/ 151041 h 389185"/>
                <a:gd name="connsiteX28" fmla="*/ 300693 w 301619"/>
                <a:gd name="connsiteY28" fmla="*/ 157064 h 389185"/>
                <a:gd name="connsiteX29" fmla="*/ 298839 w 301619"/>
                <a:gd name="connsiteY29" fmla="*/ 162160 h 389185"/>
                <a:gd name="connsiteX30" fmla="*/ 296523 w 301619"/>
                <a:gd name="connsiteY30" fmla="*/ 167257 h 389185"/>
                <a:gd name="connsiteX31" fmla="*/ 293743 w 301619"/>
                <a:gd name="connsiteY31" fmla="*/ 171427 h 389185"/>
                <a:gd name="connsiteX32" fmla="*/ 290500 w 301619"/>
                <a:gd name="connsiteY32" fmla="*/ 174207 h 389185"/>
                <a:gd name="connsiteX33" fmla="*/ 287256 w 301619"/>
                <a:gd name="connsiteY33" fmla="*/ 177450 h 389185"/>
                <a:gd name="connsiteX34" fmla="*/ 283550 w 301619"/>
                <a:gd name="connsiteY34" fmla="*/ 178376 h 389185"/>
                <a:gd name="connsiteX35" fmla="*/ 279380 w 301619"/>
                <a:gd name="connsiteY35" fmla="*/ 179303 h 389185"/>
                <a:gd name="connsiteX36" fmla="*/ 276137 w 301619"/>
                <a:gd name="connsiteY36" fmla="*/ 179303 h 389185"/>
                <a:gd name="connsiteX37" fmla="*/ 273357 w 301619"/>
                <a:gd name="connsiteY37" fmla="*/ 189496 h 389185"/>
                <a:gd name="connsiteX38" fmla="*/ 269187 w 301619"/>
                <a:gd name="connsiteY38" fmla="*/ 197836 h 389185"/>
                <a:gd name="connsiteX39" fmla="*/ 264091 w 301619"/>
                <a:gd name="connsiteY39" fmla="*/ 207102 h 389185"/>
                <a:gd name="connsiteX40" fmla="*/ 258994 w 301619"/>
                <a:gd name="connsiteY40" fmla="*/ 214978 h 389185"/>
                <a:gd name="connsiteX41" fmla="*/ 253898 w 301619"/>
                <a:gd name="connsiteY41" fmla="*/ 222391 h 389185"/>
                <a:gd name="connsiteX42" fmla="*/ 246485 w 301619"/>
                <a:gd name="connsiteY42" fmla="*/ 228415 h 389185"/>
                <a:gd name="connsiteX43" fmla="*/ 240461 w 301619"/>
                <a:gd name="connsiteY43" fmla="*/ 234438 h 389185"/>
                <a:gd name="connsiteX44" fmla="*/ 233512 w 301619"/>
                <a:gd name="connsiteY44" fmla="*/ 239534 h 389185"/>
                <a:gd name="connsiteX45" fmla="*/ 233512 w 301619"/>
                <a:gd name="connsiteY45" fmla="*/ 276136 h 389185"/>
                <a:gd name="connsiteX46" fmla="*/ 296248 w 301619"/>
                <a:gd name="connsiteY46" fmla="*/ 294816 h 389185"/>
                <a:gd name="connsiteX47" fmla="*/ 296248 w 301619"/>
                <a:gd name="connsiteY47" fmla="*/ 389185 h 389185"/>
                <a:gd name="connsiteX48" fmla="*/ 0 w 301619"/>
                <a:gd name="connsiteY48" fmla="*/ 389185 h 389185"/>
                <a:gd name="connsiteX49" fmla="*/ 0 w 301619"/>
                <a:gd name="connsiteY49" fmla="*/ 382235 h 389185"/>
                <a:gd name="connsiteX50" fmla="*/ 927 w 301619"/>
                <a:gd name="connsiteY50" fmla="*/ 373896 h 389185"/>
                <a:gd name="connsiteX51" fmla="*/ 5097 w 301619"/>
                <a:gd name="connsiteY51" fmla="*/ 359996 h 389185"/>
                <a:gd name="connsiteX52" fmla="*/ 10193 w 301619"/>
                <a:gd name="connsiteY52" fmla="*/ 346560 h 389185"/>
                <a:gd name="connsiteX53" fmla="*/ 18533 w 301619"/>
                <a:gd name="connsiteY53" fmla="*/ 334514 h 389185"/>
                <a:gd name="connsiteX54" fmla="*/ 27336 w 301619"/>
                <a:gd name="connsiteY54" fmla="*/ 322931 h 389185"/>
                <a:gd name="connsiteX55" fmla="*/ 39845 w 301619"/>
                <a:gd name="connsiteY55" fmla="*/ 314128 h 389185"/>
                <a:gd name="connsiteX56" fmla="*/ 51892 w 301619"/>
                <a:gd name="connsiteY56" fmla="*/ 306715 h 389185"/>
                <a:gd name="connsiteX57" fmla="*/ 59305 w 301619"/>
                <a:gd name="connsiteY57" fmla="*/ 303935 h 389185"/>
                <a:gd name="connsiteX58" fmla="*/ 66254 w 301619"/>
                <a:gd name="connsiteY58" fmla="*/ 300692 h 389185"/>
                <a:gd name="connsiteX59" fmla="*/ 148725 w 301619"/>
                <a:gd name="connsiteY59" fmla="*/ 276136 h 389185"/>
                <a:gd name="connsiteX60" fmla="*/ 148725 w 301619"/>
                <a:gd name="connsiteY60" fmla="*/ 239534 h 389185"/>
                <a:gd name="connsiteX61" fmla="*/ 141775 w 301619"/>
                <a:gd name="connsiteY61" fmla="*/ 234438 h 389185"/>
                <a:gd name="connsiteX62" fmla="*/ 134362 w 301619"/>
                <a:gd name="connsiteY62" fmla="*/ 228415 h 389185"/>
                <a:gd name="connsiteX63" fmla="*/ 128339 w 301619"/>
                <a:gd name="connsiteY63" fmla="*/ 222391 h 389185"/>
                <a:gd name="connsiteX64" fmla="*/ 122316 w 301619"/>
                <a:gd name="connsiteY64" fmla="*/ 214978 h 389185"/>
                <a:gd name="connsiteX65" fmla="*/ 117219 w 301619"/>
                <a:gd name="connsiteY65" fmla="*/ 207102 h 389185"/>
                <a:gd name="connsiteX66" fmla="*/ 113049 w 301619"/>
                <a:gd name="connsiteY66" fmla="*/ 197836 h 389185"/>
                <a:gd name="connsiteX67" fmla="*/ 108880 w 301619"/>
                <a:gd name="connsiteY67" fmla="*/ 189496 h 389185"/>
                <a:gd name="connsiteX68" fmla="*/ 106100 w 301619"/>
                <a:gd name="connsiteY68" fmla="*/ 179303 h 389185"/>
                <a:gd name="connsiteX69" fmla="*/ 101930 w 301619"/>
                <a:gd name="connsiteY69" fmla="*/ 179303 h 389185"/>
                <a:gd name="connsiteX70" fmla="*/ 98687 w 301619"/>
                <a:gd name="connsiteY70" fmla="*/ 178376 h 389185"/>
                <a:gd name="connsiteX71" fmla="*/ 94980 w 301619"/>
                <a:gd name="connsiteY71" fmla="*/ 177450 h 389185"/>
                <a:gd name="connsiteX72" fmla="*/ 91737 w 301619"/>
                <a:gd name="connsiteY72" fmla="*/ 174207 h 389185"/>
                <a:gd name="connsiteX73" fmla="*/ 88494 w 301619"/>
                <a:gd name="connsiteY73" fmla="*/ 171427 h 389185"/>
                <a:gd name="connsiteX74" fmla="*/ 85714 w 301619"/>
                <a:gd name="connsiteY74" fmla="*/ 167257 h 389185"/>
                <a:gd name="connsiteX75" fmla="*/ 83397 w 301619"/>
                <a:gd name="connsiteY75" fmla="*/ 162160 h 389185"/>
                <a:gd name="connsiteX76" fmla="*/ 81544 w 301619"/>
                <a:gd name="connsiteY76" fmla="*/ 157064 h 389185"/>
                <a:gd name="connsiteX77" fmla="*/ 80617 w 301619"/>
                <a:gd name="connsiteY77" fmla="*/ 151041 h 389185"/>
                <a:gd name="connsiteX78" fmla="*/ 80617 w 301619"/>
                <a:gd name="connsiteY78" fmla="*/ 145944 h 389185"/>
                <a:gd name="connsiteX79" fmla="*/ 80617 w 301619"/>
                <a:gd name="connsiteY79" fmla="*/ 140848 h 389185"/>
                <a:gd name="connsiteX80" fmla="*/ 82471 w 301619"/>
                <a:gd name="connsiteY80" fmla="*/ 136678 h 389185"/>
                <a:gd name="connsiteX81" fmla="*/ 83397 w 301619"/>
                <a:gd name="connsiteY81" fmla="*/ 132508 h 389185"/>
                <a:gd name="connsiteX82" fmla="*/ 86640 w 301619"/>
                <a:gd name="connsiteY82" fmla="*/ 129265 h 389185"/>
                <a:gd name="connsiteX83" fmla="*/ 89884 w 301619"/>
                <a:gd name="connsiteY83" fmla="*/ 126485 h 389185"/>
                <a:gd name="connsiteX84" fmla="*/ 92664 w 301619"/>
                <a:gd name="connsiteY84" fmla="*/ 125559 h 389185"/>
                <a:gd name="connsiteX85" fmla="*/ 90810 w 301619"/>
                <a:gd name="connsiteY85" fmla="*/ 111196 h 389185"/>
                <a:gd name="connsiteX86" fmla="*/ 88494 w 301619"/>
                <a:gd name="connsiteY86" fmla="*/ 98686 h 389185"/>
                <a:gd name="connsiteX87" fmla="*/ 89884 w 301619"/>
                <a:gd name="connsiteY87" fmla="*/ 87567 h 389185"/>
                <a:gd name="connsiteX88" fmla="*/ 91737 w 301619"/>
                <a:gd name="connsiteY88" fmla="*/ 78300 h 389185"/>
                <a:gd name="connsiteX89" fmla="*/ 94980 w 301619"/>
                <a:gd name="connsiteY89" fmla="*/ 69497 h 389185"/>
                <a:gd name="connsiteX90" fmla="*/ 100077 w 301619"/>
                <a:gd name="connsiteY90" fmla="*/ 61158 h 389185"/>
                <a:gd name="connsiteX91" fmla="*/ 105173 w 301619"/>
                <a:gd name="connsiteY91" fmla="*/ 54208 h 389185"/>
                <a:gd name="connsiteX92" fmla="*/ 111196 w 301619"/>
                <a:gd name="connsiteY92" fmla="*/ 46795 h 389185"/>
                <a:gd name="connsiteX93" fmla="*/ 118146 w 301619"/>
                <a:gd name="connsiteY93" fmla="*/ 41698 h 389185"/>
                <a:gd name="connsiteX94" fmla="*/ 125559 w 301619"/>
                <a:gd name="connsiteY94" fmla="*/ 37529 h 389185"/>
                <a:gd name="connsiteX95" fmla="*/ 133435 w 301619"/>
                <a:gd name="connsiteY95" fmla="*/ 34749 h 389185"/>
                <a:gd name="connsiteX96" fmla="*/ 141775 w 301619"/>
                <a:gd name="connsiteY96" fmla="*/ 32432 h 389185"/>
                <a:gd name="connsiteX97" fmla="*/ 143628 w 301619"/>
                <a:gd name="connsiteY97" fmla="*/ 26409 h 389185"/>
                <a:gd name="connsiteX98" fmla="*/ 146872 w 301619"/>
                <a:gd name="connsiteY98" fmla="*/ 21313 h 389185"/>
                <a:gd name="connsiteX99" fmla="*/ 149651 w 301619"/>
                <a:gd name="connsiteY99" fmla="*/ 16216 h 389185"/>
                <a:gd name="connsiteX100" fmla="*/ 153821 w 301619"/>
                <a:gd name="connsiteY100" fmla="*/ 12510 h 389185"/>
                <a:gd name="connsiteX101" fmla="*/ 159844 w 301619"/>
                <a:gd name="connsiteY101" fmla="*/ 8340 h 389185"/>
                <a:gd name="connsiteX102" fmla="*/ 166331 w 301619"/>
                <a:gd name="connsiteY102" fmla="*/ 5097 h 389185"/>
                <a:gd name="connsiteX103" fmla="*/ 173281 w 301619"/>
                <a:gd name="connsiteY103" fmla="*/ 3243 h 389185"/>
                <a:gd name="connsiteX104" fmla="*/ 180230 w 301619"/>
                <a:gd name="connsiteY104" fmla="*/ 927 h 389185"/>
                <a:gd name="connsiteX105" fmla="*/ 187643 w 301619"/>
                <a:gd name="connsiteY105" fmla="*/ 0 h 38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01619" h="389185">
                  <a:moveTo>
                    <a:pt x="187643" y="0"/>
                  </a:moveTo>
                  <a:lnTo>
                    <a:pt x="195520" y="0"/>
                  </a:lnTo>
                  <a:lnTo>
                    <a:pt x="203859" y="0"/>
                  </a:lnTo>
                  <a:lnTo>
                    <a:pt x="212199" y="927"/>
                  </a:lnTo>
                  <a:lnTo>
                    <a:pt x="220076" y="3243"/>
                  </a:lnTo>
                  <a:lnTo>
                    <a:pt x="229342" y="6023"/>
                  </a:lnTo>
                  <a:lnTo>
                    <a:pt x="236292" y="9266"/>
                  </a:lnTo>
                  <a:lnTo>
                    <a:pt x="244631" y="13436"/>
                  </a:lnTo>
                  <a:lnTo>
                    <a:pt x="252971" y="17606"/>
                  </a:lnTo>
                  <a:lnTo>
                    <a:pt x="258994" y="22702"/>
                  </a:lnTo>
                  <a:lnTo>
                    <a:pt x="265944" y="27336"/>
                  </a:lnTo>
                  <a:lnTo>
                    <a:pt x="271967" y="33822"/>
                  </a:lnTo>
                  <a:lnTo>
                    <a:pt x="278453" y="42625"/>
                  </a:lnTo>
                  <a:lnTo>
                    <a:pt x="282160" y="52818"/>
                  </a:lnTo>
                  <a:lnTo>
                    <a:pt x="286330" y="64401"/>
                  </a:lnTo>
                  <a:lnTo>
                    <a:pt x="288646" y="76447"/>
                  </a:lnTo>
                  <a:lnTo>
                    <a:pt x="289573" y="88493"/>
                  </a:lnTo>
                  <a:lnTo>
                    <a:pt x="289573" y="101003"/>
                  </a:lnTo>
                  <a:lnTo>
                    <a:pt x="288646" y="113049"/>
                  </a:lnTo>
                  <a:lnTo>
                    <a:pt x="285403" y="124169"/>
                  </a:lnTo>
                  <a:lnTo>
                    <a:pt x="288646" y="124169"/>
                  </a:lnTo>
                  <a:lnTo>
                    <a:pt x="292353" y="126485"/>
                  </a:lnTo>
                  <a:lnTo>
                    <a:pt x="295596" y="128338"/>
                  </a:lnTo>
                  <a:lnTo>
                    <a:pt x="297449" y="131582"/>
                  </a:lnTo>
                  <a:lnTo>
                    <a:pt x="299766" y="135751"/>
                  </a:lnTo>
                  <a:lnTo>
                    <a:pt x="300693" y="140848"/>
                  </a:lnTo>
                  <a:lnTo>
                    <a:pt x="301619" y="145944"/>
                  </a:lnTo>
                  <a:lnTo>
                    <a:pt x="300693" y="151041"/>
                  </a:lnTo>
                  <a:lnTo>
                    <a:pt x="300693" y="157064"/>
                  </a:lnTo>
                  <a:lnTo>
                    <a:pt x="298839" y="162160"/>
                  </a:lnTo>
                  <a:lnTo>
                    <a:pt x="296523" y="167257"/>
                  </a:lnTo>
                  <a:lnTo>
                    <a:pt x="293743" y="171427"/>
                  </a:lnTo>
                  <a:lnTo>
                    <a:pt x="290500" y="174207"/>
                  </a:lnTo>
                  <a:lnTo>
                    <a:pt x="287256" y="177450"/>
                  </a:lnTo>
                  <a:lnTo>
                    <a:pt x="283550" y="178376"/>
                  </a:lnTo>
                  <a:lnTo>
                    <a:pt x="279380" y="179303"/>
                  </a:lnTo>
                  <a:lnTo>
                    <a:pt x="276137" y="179303"/>
                  </a:lnTo>
                  <a:lnTo>
                    <a:pt x="273357" y="189496"/>
                  </a:lnTo>
                  <a:lnTo>
                    <a:pt x="269187" y="197836"/>
                  </a:lnTo>
                  <a:lnTo>
                    <a:pt x="264091" y="207102"/>
                  </a:lnTo>
                  <a:lnTo>
                    <a:pt x="258994" y="214978"/>
                  </a:lnTo>
                  <a:lnTo>
                    <a:pt x="253898" y="222391"/>
                  </a:lnTo>
                  <a:lnTo>
                    <a:pt x="246485" y="228415"/>
                  </a:lnTo>
                  <a:lnTo>
                    <a:pt x="240461" y="234438"/>
                  </a:lnTo>
                  <a:lnTo>
                    <a:pt x="233512" y="239534"/>
                  </a:lnTo>
                  <a:lnTo>
                    <a:pt x="233512" y="276136"/>
                  </a:lnTo>
                  <a:lnTo>
                    <a:pt x="296248" y="294816"/>
                  </a:lnTo>
                  <a:lnTo>
                    <a:pt x="296248" y="389185"/>
                  </a:lnTo>
                  <a:lnTo>
                    <a:pt x="0" y="389185"/>
                  </a:lnTo>
                  <a:lnTo>
                    <a:pt x="0" y="382235"/>
                  </a:lnTo>
                  <a:lnTo>
                    <a:pt x="927" y="373896"/>
                  </a:lnTo>
                  <a:lnTo>
                    <a:pt x="5097" y="359996"/>
                  </a:lnTo>
                  <a:lnTo>
                    <a:pt x="10193" y="346560"/>
                  </a:lnTo>
                  <a:lnTo>
                    <a:pt x="18533" y="334514"/>
                  </a:lnTo>
                  <a:lnTo>
                    <a:pt x="27336" y="322931"/>
                  </a:lnTo>
                  <a:lnTo>
                    <a:pt x="39845" y="314128"/>
                  </a:lnTo>
                  <a:lnTo>
                    <a:pt x="51892" y="306715"/>
                  </a:lnTo>
                  <a:lnTo>
                    <a:pt x="59305" y="303935"/>
                  </a:lnTo>
                  <a:lnTo>
                    <a:pt x="66254" y="300692"/>
                  </a:lnTo>
                  <a:lnTo>
                    <a:pt x="148725" y="276136"/>
                  </a:lnTo>
                  <a:lnTo>
                    <a:pt x="148725" y="239534"/>
                  </a:lnTo>
                  <a:lnTo>
                    <a:pt x="141775" y="234438"/>
                  </a:lnTo>
                  <a:lnTo>
                    <a:pt x="134362" y="228415"/>
                  </a:lnTo>
                  <a:lnTo>
                    <a:pt x="128339" y="222391"/>
                  </a:lnTo>
                  <a:lnTo>
                    <a:pt x="122316" y="214978"/>
                  </a:lnTo>
                  <a:lnTo>
                    <a:pt x="117219" y="207102"/>
                  </a:lnTo>
                  <a:lnTo>
                    <a:pt x="113049" y="197836"/>
                  </a:lnTo>
                  <a:lnTo>
                    <a:pt x="108880" y="189496"/>
                  </a:lnTo>
                  <a:lnTo>
                    <a:pt x="106100" y="179303"/>
                  </a:lnTo>
                  <a:lnTo>
                    <a:pt x="101930" y="179303"/>
                  </a:lnTo>
                  <a:lnTo>
                    <a:pt x="98687" y="178376"/>
                  </a:lnTo>
                  <a:lnTo>
                    <a:pt x="94980" y="177450"/>
                  </a:lnTo>
                  <a:lnTo>
                    <a:pt x="91737" y="174207"/>
                  </a:lnTo>
                  <a:lnTo>
                    <a:pt x="88494" y="171427"/>
                  </a:lnTo>
                  <a:lnTo>
                    <a:pt x="85714" y="167257"/>
                  </a:lnTo>
                  <a:lnTo>
                    <a:pt x="83397" y="162160"/>
                  </a:lnTo>
                  <a:lnTo>
                    <a:pt x="81544" y="157064"/>
                  </a:lnTo>
                  <a:lnTo>
                    <a:pt x="80617" y="151041"/>
                  </a:lnTo>
                  <a:lnTo>
                    <a:pt x="80617" y="145944"/>
                  </a:lnTo>
                  <a:lnTo>
                    <a:pt x="80617" y="140848"/>
                  </a:lnTo>
                  <a:lnTo>
                    <a:pt x="82471" y="136678"/>
                  </a:lnTo>
                  <a:lnTo>
                    <a:pt x="83397" y="132508"/>
                  </a:lnTo>
                  <a:lnTo>
                    <a:pt x="86640" y="129265"/>
                  </a:lnTo>
                  <a:lnTo>
                    <a:pt x="89884" y="126485"/>
                  </a:lnTo>
                  <a:lnTo>
                    <a:pt x="92664" y="125559"/>
                  </a:lnTo>
                  <a:lnTo>
                    <a:pt x="90810" y="111196"/>
                  </a:lnTo>
                  <a:lnTo>
                    <a:pt x="88494" y="98686"/>
                  </a:lnTo>
                  <a:lnTo>
                    <a:pt x="89884" y="87567"/>
                  </a:lnTo>
                  <a:lnTo>
                    <a:pt x="91737" y="78300"/>
                  </a:lnTo>
                  <a:lnTo>
                    <a:pt x="94980" y="69497"/>
                  </a:lnTo>
                  <a:lnTo>
                    <a:pt x="100077" y="61158"/>
                  </a:lnTo>
                  <a:lnTo>
                    <a:pt x="105173" y="54208"/>
                  </a:lnTo>
                  <a:lnTo>
                    <a:pt x="111196" y="46795"/>
                  </a:lnTo>
                  <a:lnTo>
                    <a:pt x="118146" y="41698"/>
                  </a:lnTo>
                  <a:lnTo>
                    <a:pt x="125559" y="37529"/>
                  </a:lnTo>
                  <a:lnTo>
                    <a:pt x="133435" y="34749"/>
                  </a:lnTo>
                  <a:lnTo>
                    <a:pt x="141775" y="32432"/>
                  </a:lnTo>
                  <a:lnTo>
                    <a:pt x="143628" y="26409"/>
                  </a:lnTo>
                  <a:lnTo>
                    <a:pt x="146872" y="21313"/>
                  </a:lnTo>
                  <a:lnTo>
                    <a:pt x="149651" y="16216"/>
                  </a:lnTo>
                  <a:lnTo>
                    <a:pt x="153821" y="12510"/>
                  </a:lnTo>
                  <a:lnTo>
                    <a:pt x="159844" y="8340"/>
                  </a:lnTo>
                  <a:lnTo>
                    <a:pt x="166331" y="5097"/>
                  </a:lnTo>
                  <a:lnTo>
                    <a:pt x="173281" y="3243"/>
                  </a:lnTo>
                  <a:lnTo>
                    <a:pt x="180230" y="927"/>
                  </a:lnTo>
                  <a:lnTo>
                    <a:pt x="187643" y="0"/>
                  </a:ln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algn="ctr" defTabSz="937893"/>
              <a:endPara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8681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트랜잭션 전파는 여러 트랜잭션이 존재할 때 어떻게 트랜잭션을 처리할지를 결정하는 규칙이나 옵션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중첩된 트랜잭션 또는 여러 메소드 간의 트랜잭션 처리에서 사용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</a:t>
            </a:r>
            <a:r>
              <a:rPr kumimoji="1" lang="ko-KR" altLang="en-US" sz="4000" dirty="0" err="1">
                <a:latin typeface="NanumGothic" panose="020D0604000000000000" pitchFamily="34" charset="-127"/>
              </a:rPr>
              <a:t>전파란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?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03F92F-3A1C-49B6-9ADB-FAA65C6E6FEE}"/>
              </a:ext>
            </a:extLst>
          </p:cNvPr>
          <p:cNvSpPr/>
          <p:nvPr/>
        </p:nvSpPr>
        <p:spPr>
          <a:xfrm>
            <a:off x="3034259" y="3283371"/>
            <a:ext cx="8319541" cy="248836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6B14D8E-FB35-4DA6-A061-60999B0E4A9A}"/>
              </a:ext>
            </a:extLst>
          </p:cNvPr>
          <p:cNvSpPr/>
          <p:nvPr/>
        </p:nvSpPr>
        <p:spPr>
          <a:xfrm>
            <a:off x="838200" y="3942937"/>
            <a:ext cx="1590207" cy="11692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9D0A8B-0A5F-469F-AB7C-4283CB536429}"/>
              </a:ext>
            </a:extLst>
          </p:cNvPr>
          <p:cNvSpPr/>
          <p:nvPr/>
        </p:nvSpPr>
        <p:spPr>
          <a:xfrm>
            <a:off x="3853877" y="3817032"/>
            <a:ext cx="2909341" cy="14210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트랜잭션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C38F29-EAE4-4B9C-B525-E0267EAF8582}"/>
              </a:ext>
            </a:extLst>
          </p:cNvPr>
          <p:cNvSpPr/>
          <p:nvPr/>
        </p:nvSpPr>
        <p:spPr>
          <a:xfrm>
            <a:off x="7582836" y="3817032"/>
            <a:ext cx="2909341" cy="14210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트랜잭션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04D29B-B8E9-465B-AFB0-834382F24AB7}"/>
              </a:ext>
            </a:extLst>
          </p:cNvPr>
          <p:cNvCxnSpPr>
            <a:stCxn id="3" idx="6"/>
            <a:endCxn id="7" idx="1"/>
          </p:cNvCxnSpPr>
          <p:nvPr/>
        </p:nvCxnSpPr>
        <p:spPr>
          <a:xfrm flipV="1">
            <a:off x="2428407" y="4527553"/>
            <a:ext cx="14254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65AC352-9A08-4912-9079-5CBDB6701E5C}"/>
              </a:ext>
            </a:extLst>
          </p:cNvPr>
          <p:cNvCxnSpPr>
            <a:cxnSpLocks/>
          </p:cNvCxnSpPr>
          <p:nvPr/>
        </p:nvCxnSpPr>
        <p:spPr>
          <a:xfrm>
            <a:off x="6763218" y="4527553"/>
            <a:ext cx="81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387973-528E-42D1-BEA2-74A5FD004AB9}"/>
              </a:ext>
            </a:extLst>
          </p:cNvPr>
          <p:cNvSpPr/>
          <p:nvPr/>
        </p:nvSpPr>
        <p:spPr>
          <a:xfrm>
            <a:off x="6216310" y="2800479"/>
            <a:ext cx="1955437" cy="6957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트랜잭션</a:t>
            </a:r>
          </a:p>
        </p:txBody>
      </p:sp>
    </p:spTree>
    <p:extLst>
      <p:ext uri="{BB962C8B-B14F-4D97-AF65-F5344CB8AC3E}">
        <p14:creationId xmlns:p14="http://schemas.microsoft.com/office/powerpoint/2010/main" val="575934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REQUIRED: </a:t>
            </a:r>
            <a:r>
              <a:rPr lang="ko-KR" altLang="en-US" dirty="0"/>
              <a:t>현재 트랜잭션이 존재하면 해당 트랜잭션에 참여하고</a:t>
            </a:r>
            <a:r>
              <a:rPr lang="en-US" altLang="ko-KR" dirty="0"/>
              <a:t>, </a:t>
            </a:r>
            <a:r>
              <a:rPr lang="ko-KR" altLang="en-US" dirty="0"/>
              <a:t>없으면 새로운 트랜잭션을 시작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REQUIRES_NEW: </a:t>
            </a:r>
            <a:r>
              <a:rPr lang="ko-KR" altLang="en-US" dirty="0"/>
              <a:t>항상 새로운 트랜잭션을 시작하고</a:t>
            </a:r>
            <a:r>
              <a:rPr lang="en-US" altLang="ko-KR" dirty="0"/>
              <a:t>, </a:t>
            </a:r>
            <a:r>
              <a:rPr lang="ko-KR" altLang="en-US" dirty="0"/>
              <a:t>현재 트랜잭션이 존재하면 일시 중지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SUPPORTS: </a:t>
            </a:r>
            <a:r>
              <a:rPr lang="ko-KR" altLang="en-US" dirty="0"/>
              <a:t>현재 트랜잭션이 존재하면 해당 트랜잭션에 참여하고</a:t>
            </a:r>
            <a:r>
              <a:rPr lang="en-US" altLang="ko-KR" dirty="0"/>
              <a:t>, </a:t>
            </a:r>
            <a:r>
              <a:rPr lang="ko-KR" altLang="en-US" dirty="0"/>
              <a:t>없으면 트랜잭션 없이도 진행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NOT_SUPPORTED: </a:t>
            </a:r>
            <a:r>
              <a:rPr lang="ko-KR" altLang="en-US" dirty="0"/>
              <a:t>현재 트랜잭션이 존재하면 일시 중지하고</a:t>
            </a:r>
            <a:r>
              <a:rPr lang="en-US" altLang="ko-KR" dirty="0"/>
              <a:t>, </a:t>
            </a:r>
            <a:r>
              <a:rPr lang="ko-KR" altLang="en-US" dirty="0"/>
              <a:t>트랜잭션 없이 진행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NEVER: </a:t>
            </a:r>
            <a:r>
              <a:rPr lang="ko-KR" altLang="en-US" dirty="0"/>
              <a:t>트랜잭션이 이미 존재하면 예외를 발생시키고</a:t>
            </a:r>
            <a:r>
              <a:rPr lang="en-US" altLang="ko-KR" dirty="0"/>
              <a:t>, </a:t>
            </a:r>
            <a:r>
              <a:rPr lang="ko-KR" altLang="en-US" dirty="0"/>
              <a:t>없으면 트랜잭션 없이 진행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MANDATORY: </a:t>
            </a:r>
            <a:r>
              <a:rPr lang="ko-KR" altLang="en-US" dirty="0"/>
              <a:t>현재 트랜잭션이 존재하면 해당 트랜잭션에 참여하고</a:t>
            </a:r>
            <a:r>
              <a:rPr lang="en-US" altLang="ko-KR" dirty="0"/>
              <a:t>, </a:t>
            </a:r>
            <a:r>
              <a:rPr lang="ko-KR" altLang="en-US" dirty="0"/>
              <a:t>없으면 예외를 발생시킴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NESTED: </a:t>
            </a:r>
            <a:r>
              <a:rPr lang="ko-KR" altLang="en-US" dirty="0"/>
              <a:t>현재 트랜잭션이 존재하면 중첩된 트랜잭션을 시작하고</a:t>
            </a:r>
            <a:r>
              <a:rPr lang="en-US" altLang="ko-KR" dirty="0"/>
              <a:t>, </a:t>
            </a:r>
            <a:r>
              <a:rPr lang="ko-KR" altLang="en-US" dirty="0"/>
              <a:t>없으면 </a:t>
            </a:r>
            <a:r>
              <a:rPr lang="en-US" altLang="ko-KR" dirty="0"/>
              <a:t>REQUIRED</a:t>
            </a:r>
            <a:r>
              <a:rPr lang="ko-KR" altLang="en-US" dirty="0"/>
              <a:t>와 동일하게 동작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전파 옵션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4934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1A1EF-73E9-18E8-01BB-C7BFC181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186" y="51112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</a:rPr>
              <a:t>4</a:t>
            </a:r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.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</a:rPr>
              <a:t>AOP(Aspect-Oriented Programming)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A8A51-081E-EDE7-0F2D-308575BF3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870" y="1836683"/>
            <a:ext cx="10515600" cy="42488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400" dirty="0"/>
              <a:t>4.1. AOP</a:t>
            </a:r>
            <a:r>
              <a:rPr kumimoji="1" lang="ko-KR" altLang="en-US" sz="2400" dirty="0"/>
              <a:t>란</a:t>
            </a:r>
            <a:r>
              <a:rPr kumimoji="1" lang="en-US" altLang="ko-KR" sz="2400" dirty="0"/>
              <a:t>?</a:t>
            </a:r>
            <a:endParaRPr kumimoji="1" lang="en" altLang="ko-Kore-KR" sz="24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2400" dirty="0"/>
              <a:t>4</a:t>
            </a:r>
            <a:r>
              <a:rPr kumimoji="1" lang="en" altLang="ko-Kore-KR" sz="2400" dirty="0">
                <a:latin typeface="NanumGothic" panose="020D0604000000000000" pitchFamily="34" charset="-127"/>
              </a:rPr>
              <a:t>.2. </a:t>
            </a:r>
            <a:r>
              <a:rPr kumimoji="1" lang="en-US" altLang="ko-Kore-KR" sz="2400" dirty="0">
                <a:latin typeface="NanumGothic" panose="020D0604000000000000" pitchFamily="34" charset="-127"/>
              </a:rPr>
              <a:t>AOP </a:t>
            </a:r>
            <a:r>
              <a:rPr kumimoji="1" lang="ko-KR" altLang="en-US" sz="2400" dirty="0">
                <a:latin typeface="NanumGothic" panose="020D0604000000000000" pitchFamily="34" charset="-127"/>
              </a:rPr>
              <a:t>구현 방법</a:t>
            </a:r>
            <a:endParaRPr kumimoji="1" lang="en-US" altLang="ko-KR" sz="2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21938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09D12B36-8681-7DE0-B132-74EB1F01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AOP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FB9BC-D8F1-A4A6-961C-3D514E980E42}"/>
              </a:ext>
            </a:extLst>
          </p:cNvPr>
          <p:cNvSpPr txBox="1"/>
          <p:nvPr/>
        </p:nvSpPr>
        <p:spPr>
          <a:xfrm>
            <a:off x="11125200" y="-9378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91A0153-49B2-8A92-C6BA-F13102244540}"/>
              </a:ext>
            </a:extLst>
          </p:cNvPr>
          <p:cNvGrpSpPr/>
          <p:nvPr/>
        </p:nvGrpSpPr>
        <p:grpSpPr>
          <a:xfrm>
            <a:off x="-1738766" y="1407284"/>
            <a:ext cx="15669532" cy="4536916"/>
            <a:chOff x="-1741261" y="1588477"/>
            <a:chExt cx="15669532" cy="453691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817D2C-A094-B38A-B9A6-A7F385EEA677}"/>
                </a:ext>
              </a:extLst>
            </p:cNvPr>
            <p:cNvSpPr txBox="1"/>
            <p:nvPr/>
          </p:nvSpPr>
          <p:spPr>
            <a:xfrm>
              <a:off x="7563303" y="3647080"/>
              <a:ext cx="6364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ore-KR" b="1" dirty="0"/>
                <a:t>Portable Service Abstraction</a:t>
              </a:r>
              <a:endParaRPr lang="ko-Kore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1AC1CE-970D-BEAD-7655-606FE9F07022}"/>
                </a:ext>
              </a:extLst>
            </p:cNvPr>
            <p:cNvSpPr txBox="1"/>
            <p:nvPr/>
          </p:nvSpPr>
          <p:spPr>
            <a:xfrm>
              <a:off x="-1741261" y="3647080"/>
              <a:ext cx="6364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ore-KR" b="1" dirty="0"/>
                <a:t>Aspect Oriented Programming</a:t>
              </a:r>
              <a:endParaRPr lang="ko-Kore-KR" altLang="en-US" b="1" dirty="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A1E9762-4F46-AEF7-14D1-52BB1588099A}"/>
                </a:ext>
              </a:extLst>
            </p:cNvPr>
            <p:cNvGrpSpPr/>
            <p:nvPr/>
          </p:nvGrpSpPr>
          <p:grpSpPr>
            <a:xfrm>
              <a:off x="2177142" y="1588477"/>
              <a:ext cx="7837714" cy="4536916"/>
              <a:chOff x="2177142" y="1588477"/>
              <a:chExt cx="7837714" cy="4536916"/>
            </a:xfrm>
          </p:grpSpPr>
          <p:sp>
            <p:nvSpPr>
              <p:cNvPr id="12" name="삼각형 11">
                <a:extLst>
                  <a:ext uri="{FF2B5EF4-FFF2-40B4-BE49-F238E27FC236}">
                    <a16:creationId xmlns:a16="http://schemas.microsoft.com/office/drawing/2014/main" id="{73FB95CE-7DAE-E1DB-203E-4E99C2143588}"/>
                  </a:ext>
                </a:extLst>
              </p:cNvPr>
              <p:cNvSpPr/>
              <p:nvPr/>
            </p:nvSpPr>
            <p:spPr>
              <a:xfrm>
                <a:off x="3962400" y="1588477"/>
                <a:ext cx="4267200" cy="3681046"/>
              </a:xfrm>
              <a:prstGeom prst="triangle">
                <a:avLst/>
              </a:prstGeom>
              <a:solidFill>
                <a:srgbClr val="64A539"/>
              </a:solidFill>
              <a:ln w="28575">
                <a:solidFill>
                  <a:srgbClr val="64A53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8D344B-E612-775D-4076-AC89D0A1CC45}"/>
                  </a:ext>
                </a:extLst>
              </p:cNvPr>
              <p:cNvSpPr txBox="1"/>
              <p:nvPr/>
            </p:nvSpPr>
            <p:spPr>
              <a:xfrm>
                <a:off x="5448299" y="3505853"/>
                <a:ext cx="129540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POJO</a:t>
                </a:r>
                <a:endParaRPr lang="ko-Kore-KR" altLang="en-US" sz="3200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A83E6-DCBE-0C36-65F5-D3D0FFCD4845}"/>
                  </a:ext>
                </a:extLst>
              </p:cNvPr>
              <p:cNvSpPr txBox="1"/>
              <p:nvPr/>
            </p:nvSpPr>
            <p:spPr>
              <a:xfrm>
                <a:off x="3634468" y="3136611"/>
                <a:ext cx="99422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AOP</a:t>
                </a:r>
                <a:endParaRPr lang="ko-Kore-KR" altLang="en-US" sz="3200" b="1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4609D0-6A03-52C8-8EEB-17CC8C6EF500}"/>
                  </a:ext>
                </a:extLst>
              </p:cNvPr>
              <p:cNvSpPr txBox="1"/>
              <p:nvPr/>
            </p:nvSpPr>
            <p:spPr>
              <a:xfrm>
                <a:off x="7481208" y="3136612"/>
                <a:ext cx="99422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PSA</a:t>
                </a:r>
                <a:endParaRPr lang="ko-Kore-KR" altLang="en-US" sz="3200" b="1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D8330D-34A0-8789-C791-7C93BDABE2A4}"/>
                  </a:ext>
                </a:extLst>
              </p:cNvPr>
              <p:cNvSpPr txBox="1"/>
              <p:nvPr/>
            </p:nvSpPr>
            <p:spPr>
              <a:xfrm>
                <a:off x="5059248" y="5284763"/>
                <a:ext cx="20685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IoC/DI</a:t>
                </a:r>
                <a:endParaRPr lang="ko-Kore-KR" altLang="en-US" sz="3200" b="1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EBAC3A-1071-3C94-59C5-D0DA27BD0FCB}"/>
                  </a:ext>
                </a:extLst>
              </p:cNvPr>
              <p:cNvSpPr txBox="1"/>
              <p:nvPr/>
            </p:nvSpPr>
            <p:spPr>
              <a:xfrm>
                <a:off x="3083832" y="5756061"/>
                <a:ext cx="63649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b="1" dirty="0"/>
                  <a:t>Inversion of control/ Dependency Injection</a:t>
                </a:r>
                <a:endParaRPr lang="ko-Kore-KR" altLang="en-US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66AF4A-FEAE-0A7C-4139-98192F8C13F0}"/>
                  </a:ext>
                </a:extLst>
              </p:cNvPr>
              <p:cNvSpPr txBox="1"/>
              <p:nvPr/>
            </p:nvSpPr>
            <p:spPr>
              <a:xfrm>
                <a:off x="2177142" y="4054125"/>
                <a:ext cx="7837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b="1" dirty="0"/>
                  <a:t>Plain Old Java Object</a:t>
                </a:r>
                <a:endParaRPr lang="ko-Kore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34963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</a:rPr>
              <a:t>AOP(Aspect-Oriented Programming)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AOP (Aspect-Oriented Programming)</a:t>
            </a:r>
          </a:p>
          <a:p>
            <a:r>
              <a:rPr lang="en-US" altLang="ko-KR" dirty="0"/>
              <a:t>AOP</a:t>
            </a:r>
            <a:r>
              <a:rPr lang="ko-KR" altLang="en-US" dirty="0"/>
              <a:t>는 </a:t>
            </a:r>
            <a:r>
              <a:rPr lang="en-US" altLang="ko-KR" dirty="0"/>
              <a:t>Aspect-Oriented Programming </a:t>
            </a:r>
            <a:r>
              <a:rPr lang="ko-KR" altLang="en-US" dirty="0"/>
              <a:t>의 약자</a:t>
            </a:r>
            <a:r>
              <a:rPr lang="en-US" altLang="ko-KR" dirty="0"/>
              <a:t>, </a:t>
            </a:r>
            <a:r>
              <a:rPr lang="ko-KR" altLang="en-US" dirty="0"/>
              <a:t>단어 그대로 관점 지향 프로그래밍이란 뜻입니다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en-US" sz="4000" dirty="0">
                <a:latin typeface="NanumGothic" panose="020D0604000000000000" pitchFamily="34" charset="-127"/>
              </a:rPr>
              <a:t>AOP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개념 소개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F9BCA8-69A8-4925-8F4C-1AEDF7DF545A}"/>
              </a:ext>
            </a:extLst>
          </p:cNvPr>
          <p:cNvSpPr/>
          <p:nvPr/>
        </p:nvSpPr>
        <p:spPr>
          <a:xfrm>
            <a:off x="2101278" y="2910322"/>
            <a:ext cx="1632522" cy="3263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E3E5C9-CEC3-480A-9FC3-9EF949AF754E}"/>
              </a:ext>
            </a:extLst>
          </p:cNvPr>
          <p:cNvSpPr/>
          <p:nvPr/>
        </p:nvSpPr>
        <p:spPr>
          <a:xfrm>
            <a:off x="5279739" y="2910322"/>
            <a:ext cx="1632522" cy="3263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Service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CA4F3B-21EE-4821-9FF3-F7B7F640C97A}"/>
              </a:ext>
            </a:extLst>
          </p:cNvPr>
          <p:cNvSpPr/>
          <p:nvPr/>
        </p:nvSpPr>
        <p:spPr>
          <a:xfrm>
            <a:off x="8458200" y="2910322"/>
            <a:ext cx="1632522" cy="3263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Repository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333712-5B3D-465F-8D3B-D816667470E5}"/>
              </a:ext>
            </a:extLst>
          </p:cNvPr>
          <p:cNvSpPr/>
          <p:nvPr/>
        </p:nvSpPr>
        <p:spPr>
          <a:xfrm>
            <a:off x="2101278" y="3157287"/>
            <a:ext cx="7989444" cy="695185"/>
          </a:xfrm>
          <a:prstGeom prst="rect">
            <a:avLst/>
          </a:prstGeom>
          <a:solidFill>
            <a:srgbClr val="92D05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8569149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en-US" sz="4000" dirty="0">
                <a:latin typeface="NanumGothic" panose="020D0604000000000000" pitchFamily="34" charset="-127"/>
              </a:rPr>
              <a:t>AOP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개념 소개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93953-F058-4BC7-AB43-87B05B50C8A7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</a:rPr>
              <a:t>AOP(Aspect-Oriented Programming)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4F7C81-2141-48DC-851B-B97BCDAD8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584000"/>
            <a:ext cx="8134830" cy="48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539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컴파일 방식</a:t>
            </a:r>
            <a:r>
              <a:rPr lang="en-US" altLang="ko-KR" dirty="0"/>
              <a:t>(</a:t>
            </a:r>
            <a:r>
              <a:rPr lang="ko-KR" altLang="en-US" dirty="0"/>
              <a:t>호출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바이트코드 조작</a:t>
            </a:r>
            <a:r>
              <a:rPr lang="en-US" altLang="ko-KR" dirty="0"/>
              <a:t>(JVM)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프록시 패턴</a:t>
            </a:r>
            <a:endParaRPr lang="en-US" altLang="ko-KR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en-US" sz="4000" dirty="0">
                <a:latin typeface="NanumGothic" panose="020D0604000000000000" pitchFamily="34" charset="-127"/>
              </a:rPr>
              <a:t>AOP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구현 방법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6002F-98B5-4D01-8C5A-BE85C2B7D3BD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</a:rPr>
              <a:t>AOP(Aspect-Oriented Programming)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57100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629" y="2766218"/>
            <a:ext cx="4002741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4800" dirty="0">
                <a:latin typeface="NanumGothic" panose="020D0604000000000000" pitchFamily="34" charset="-127"/>
              </a:rPr>
              <a:t>The End</a:t>
            </a:r>
            <a:endParaRPr kumimoji="1" lang="ko-Kore-KR" altLang="en-US" sz="4800" dirty="0">
              <a:latin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6002F-98B5-4D01-8C5A-BE85C2B7D3BD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</a:rPr>
              <a:t>AOP(Aspect-Oriented Programming)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394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스프링이 복잡함을 상대하는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“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전략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”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AB843-597B-4AA7-B600-9610653C8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1703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400" dirty="0">
                <a:latin typeface="NanumGothic" panose="020D0604000000000000" pitchFamily="34" charset="-127"/>
              </a:rPr>
              <a:t>기술적 복잡함과 비즈니스 로직의 복잡함을 </a:t>
            </a:r>
            <a:r>
              <a:rPr kumimoji="1" lang="en-US" altLang="ko-KR" sz="2400" b="1" dirty="0">
                <a:latin typeface="NanumGothic" panose="020D0604000000000000" pitchFamily="34" charset="-127"/>
              </a:rPr>
              <a:t>“</a:t>
            </a:r>
            <a:r>
              <a:rPr kumimoji="1" lang="ko-KR" altLang="en-US" sz="2400" b="1" dirty="0">
                <a:latin typeface="NanumGothic" panose="020D0604000000000000" pitchFamily="34" charset="-127"/>
              </a:rPr>
              <a:t>분리</a:t>
            </a:r>
            <a:r>
              <a:rPr kumimoji="1" lang="en-US" altLang="ko-KR" sz="2400" b="1" dirty="0">
                <a:latin typeface="NanumGothic" panose="020D0604000000000000" pitchFamily="34" charset="-127"/>
              </a:rPr>
              <a:t>”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400" dirty="0"/>
              <a:t>복잡함을 상대하는 전략 </a:t>
            </a:r>
            <a:r>
              <a:rPr kumimoji="1" lang="en-US" altLang="ko-KR" sz="2400" b="1" dirty="0"/>
              <a:t>“</a:t>
            </a:r>
            <a:r>
              <a:rPr kumimoji="1" lang="ko-KR" altLang="en-US" sz="2400" b="1" dirty="0"/>
              <a:t>추상화</a:t>
            </a:r>
            <a:r>
              <a:rPr kumimoji="1" lang="en-US" altLang="ko-KR" sz="2400" b="1" dirty="0"/>
              <a:t>, AOP, POJO”</a:t>
            </a:r>
            <a:endParaRPr kumimoji="1" lang="en-US" altLang="ko-KR" sz="2400" b="1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b="1" dirty="0"/>
              <a:t>기술적 복잡함</a:t>
            </a:r>
            <a:r>
              <a:rPr kumimoji="1" lang="ko-KR" altLang="en-US" sz="2000" dirty="0"/>
              <a:t>을 상대하는 전략 </a:t>
            </a:r>
            <a:r>
              <a:rPr kumimoji="1" lang="en-US" altLang="ko-KR" sz="2000" dirty="0"/>
              <a:t>: “</a:t>
            </a:r>
            <a:r>
              <a:rPr kumimoji="1" lang="ko-KR" altLang="en-US" sz="2000" dirty="0"/>
              <a:t>추상화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AOP”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pPr lvl="1">
              <a:lnSpc>
                <a:spcPct val="150000"/>
              </a:lnSpc>
            </a:pPr>
            <a:r>
              <a:rPr kumimoji="1" lang="ko-KR" altLang="en-US" sz="2000" b="1" dirty="0"/>
              <a:t>비즈니스 로직의 복잡함</a:t>
            </a:r>
            <a:r>
              <a:rPr kumimoji="1" lang="ko-KR" altLang="en-US" sz="2000" dirty="0"/>
              <a:t>을 상대하는 전략 </a:t>
            </a:r>
            <a:r>
              <a:rPr kumimoji="1" lang="en-US" altLang="ko-KR" sz="2000" dirty="0"/>
              <a:t>: “POJO”</a:t>
            </a:r>
          </a:p>
          <a:p>
            <a:pPr lvl="1">
              <a:lnSpc>
                <a:spcPct val="150000"/>
              </a:lnSpc>
            </a:pPr>
            <a:endParaRPr kumimoji="1" lang="ko-Kore-KR" altLang="en-US" sz="2000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F64BE-E689-E3F3-132F-F9FCA13A6B17}"/>
              </a:ext>
            </a:extLst>
          </p:cNvPr>
          <p:cNvSpPr txBox="1"/>
          <p:nvPr/>
        </p:nvSpPr>
        <p:spPr>
          <a:xfrm>
            <a:off x="9757505" y="6440394"/>
            <a:ext cx="2264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1-3. Spring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핵심 전략</a:t>
            </a:r>
            <a:endParaRPr kumimoji="1"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3181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75438-989B-C4AC-33A2-3BF9AEBC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NanumGothic" panose="020D0604000000000000" pitchFamily="34" charset="-127"/>
              </a:rPr>
              <a:t>“</a:t>
            </a:r>
            <a:r>
              <a:rPr kumimoji="1" lang="en-US" altLang="ko-Kore-KR" sz="4000" dirty="0">
                <a:latin typeface="NanumGothic" panose="020D0604000000000000" pitchFamily="34" charset="-127"/>
              </a:rPr>
              <a:t>POJO</a:t>
            </a:r>
            <a:r>
              <a:rPr kumimoji="1" lang="en-US" altLang="ko-Kore-KR" dirty="0">
                <a:latin typeface="NanumGothic" panose="020D0604000000000000" pitchFamily="34" charset="-127"/>
              </a:rPr>
              <a:t>(Plain Old Java Object)”</a:t>
            </a:r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81CC4-7754-F90F-C0E3-D69432ED7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42022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NanumGothic" panose="020D0604000000000000" pitchFamily="34" charset="-127"/>
              </a:rPr>
              <a:t>POJO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란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,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2000" b="1" dirty="0">
                <a:latin typeface="NanumGothic" panose="020D0604000000000000" pitchFamily="34" charset="-127"/>
              </a:rPr>
              <a:t>특정 기술에 종속되지 않는 순수 자바 객체</a:t>
            </a:r>
            <a:endParaRPr kumimoji="1" lang="en-US" altLang="ko-KR" sz="2000" b="1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마틴 파울러가 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“</a:t>
            </a:r>
            <a:r>
              <a:rPr kumimoji="1" lang="ko-KR" altLang="en-US" sz="2000" b="1" dirty="0">
                <a:latin typeface="NanumGothic" panose="020D0604000000000000" pitchFamily="34" charset="-127"/>
              </a:rPr>
              <a:t>간단한 자바 오브젝트를 사용하는데요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”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라는 말을 있어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보이게 표현한 용어이다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즉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,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객체 지향적으로 개발 할 수 있게 만든 자바 객체  </a:t>
            </a:r>
            <a:endParaRPr kumimoji="1" lang="en" altLang="ko-Kore-KR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" altLang="ko-Kore-KR" sz="2000" b="1" dirty="0">
                <a:latin typeface="NanumGothic" panose="020D0604000000000000" pitchFamily="34" charset="-127"/>
              </a:rPr>
              <a:t>IoC/DI, AOP, PSA</a:t>
            </a:r>
            <a:r>
              <a:rPr kumimoji="1" lang="ko-KR" altLang="en-US" sz="2000" b="1" dirty="0">
                <a:latin typeface="NanumGothic" panose="020D0604000000000000" pitchFamily="34" charset="-127"/>
              </a:rPr>
              <a:t>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세가지 기술을 통해서 </a:t>
            </a:r>
            <a:r>
              <a:rPr kumimoji="1" lang="en" altLang="ko-Kore-KR" sz="2000" b="1" dirty="0">
                <a:latin typeface="NanumGothic" panose="020D0604000000000000" pitchFamily="34" charset="-127"/>
              </a:rPr>
              <a:t>POJO </a:t>
            </a:r>
            <a:r>
              <a:rPr kumimoji="1" lang="ko-KR" altLang="en-US" sz="2000" b="1" dirty="0">
                <a:latin typeface="NanumGothic" panose="020D0604000000000000" pitchFamily="34" charset="-127"/>
              </a:rPr>
              <a:t>프로그래밍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더욱 강화</a:t>
            </a:r>
            <a:endParaRPr kumimoji="1" lang="ko-Kore-KR" altLang="en-US" sz="2000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C5CEA-9247-D789-E51C-D84B53FE96B4}"/>
              </a:ext>
            </a:extLst>
          </p:cNvPr>
          <p:cNvSpPr txBox="1"/>
          <p:nvPr/>
        </p:nvSpPr>
        <p:spPr>
          <a:xfrm>
            <a:off x="9770952" y="6440394"/>
            <a:ext cx="2264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1-3. Spring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핵심 전략</a:t>
            </a:r>
            <a:endParaRPr kumimoji="1"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488135C8-B1BD-F3EA-16D5-36BD6BAC6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299" y="3429000"/>
            <a:ext cx="1817235" cy="242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DC5D73-B62D-BEF8-E9ED-A82E3F507D3E}"/>
              </a:ext>
            </a:extLst>
          </p:cNvPr>
          <p:cNvSpPr txBox="1"/>
          <p:nvPr/>
        </p:nvSpPr>
        <p:spPr>
          <a:xfrm>
            <a:off x="8871002" y="5849226"/>
            <a:ext cx="27458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Martin Fowler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D525F4-677A-43BA-A4AA-982E11BB24B0}"/>
              </a:ext>
            </a:extLst>
          </p:cNvPr>
          <p:cNvGrpSpPr/>
          <p:nvPr/>
        </p:nvGrpSpPr>
        <p:grpSpPr>
          <a:xfrm>
            <a:off x="0" y="4498068"/>
            <a:ext cx="9601200" cy="2156882"/>
            <a:chOff x="-1741261" y="1609062"/>
            <a:chExt cx="15669532" cy="46814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68ECD8-04F8-4E0C-BA96-38D407E016A5}"/>
                </a:ext>
              </a:extLst>
            </p:cNvPr>
            <p:cNvSpPr txBox="1"/>
            <p:nvPr/>
          </p:nvSpPr>
          <p:spPr>
            <a:xfrm>
              <a:off x="7563303" y="3647079"/>
              <a:ext cx="6364968" cy="534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ore-KR" sz="1000" b="1" dirty="0"/>
                <a:t>Portable Service Abstraction</a:t>
              </a:r>
              <a:endParaRPr lang="ko-Kore-KR" altLang="en-US" sz="1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BF3510-979F-4BB1-B6BD-2F8243AA7A41}"/>
                </a:ext>
              </a:extLst>
            </p:cNvPr>
            <p:cNvSpPr txBox="1"/>
            <p:nvPr/>
          </p:nvSpPr>
          <p:spPr>
            <a:xfrm>
              <a:off x="-1741261" y="3647079"/>
              <a:ext cx="6364968" cy="534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ore-KR" sz="1000" b="1" dirty="0"/>
                <a:t>Aspect Oriented Programming</a:t>
              </a:r>
              <a:endParaRPr lang="ko-Kore-KR" altLang="en-US" sz="1000" b="1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866F96-145E-40D8-B17E-C375A86D83A2}"/>
                </a:ext>
              </a:extLst>
            </p:cNvPr>
            <p:cNvGrpSpPr/>
            <p:nvPr/>
          </p:nvGrpSpPr>
          <p:grpSpPr>
            <a:xfrm>
              <a:off x="2177142" y="1609062"/>
              <a:ext cx="7837714" cy="4681409"/>
              <a:chOff x="2177142" y="1609062"/>
              <a:chExt cx="7837714" cy="4681409"/>
            </a:xfrm>
          </p:grpSpPr>
          <p:sp>
            <p:nvSpPr>
              <p:cNvPr id="11" name="삼각형 11">
                <a:extLst>
                  <a:ext uri="{FF2B5EF4-FFF2-40B4-BE49-F238E27FC236}">
                    <a16:creationId xmlns:a16="http://schemas.microsoft.com/office/drawing/2014/main" id="{B52DE9B1-BA90-49C6-808A-F2F2F8DEC774}"/>
                  </a:ext>
                </a:extLst>
              </p:cNvPr>
              <p:cNvSpPr/>
              <p:nvPr/>
            </p:nvSpPr>
            <p:spPr>
              <a:xfrm>
                <a:off x="4293051" y="1609062"/>
                <a:ext cx="3600903" cy="3600639"/>
              </a:xfrm>
              <a:prstGeom prst="triangle">
                <a:avLst/>
              </a:prstGeom>
              <a:solidFill>
                <a:srgbClr val="64A539"/>
              </a:solidFill>
              <a:ln w="28575">
                <a:solidFill>
                  <a:srgbClr val="64A53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2E7B09-8B0F-4672-A3B7-332860AFD3D9}"/>
                  </a:ext>
                </a:extLst>
              </p:cNvPr>
              <p:cNvSpPr txBox="1"/>
              <p:nvPr/>
            </p:nvSpPr>
            <p:spPr>
              <a:xfrm>
                <a:off x="5448298" y="3505852"/>
                <a:ext cx="1295402" cy="868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2000" b="1" dirty="0"/>
                  <a:t>POJO</a:t>
                </a:r>
                <a:endParaRPr lang="ko-Kore-KR" altLang="en-US" sz="2000" b="1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1647D5-8EC0-49F9-A8BC-646C796C2683}"/>
                  </a:ext>
                </a:extLst>
              </p:cNvPr>
              <p:cNvSpPr txBox="1"/>
              <p:nvPr/>
            </p:nvSpPr>
            <p:spPr>
              <a:xfrm>
                <a:off x="3472927" y="3136611"/>
                <a:ext cx="1155769" cy="868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2000" b="1" dirty="0"/>
                  <a:t>AOP</a:t>
                </a:r>
                <a:endParaRPr lang="ko-Kore-KR" altLang="en-US" sz="2000" b="1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C963F0-EBB4-4D9C-B1F1-B579523A734A}"/>
                  </a:ext>
                </a:extLst>
              </p:cNvPr>
              <p:cNvSpPr txBox="1"/>
              <p:nvPr/>
            </p:nvSpPr>
            <p:spPr>
              <a:xfrm>
                <a:off x="7481208" y="3136613"/>
                <a:ext cx="994228" cy="868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2000" b="1" dirty="0"/>
                  <a:t>PSA</a:t>
                </a:r>
                <a:endParaRPr lang="ko-Kore-KR" altLang="en-US" sz="2000" b="1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03643F-D1DC-476D-8F48-DD5AE55BB886}"/>
                  </a:ext>
                </a:extLst>
              </p:cNvPr>
              <p:cNvSpPr txBox="1"/>
              <p:nvPr/>
            </p:nvSpPr>
            <p:spPr>
              <a:xfrm>
                <a:off x="5059248" y="5189116"/>
                <a:ext cx="2068513" cy="868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2000" b="1" dirty="0"/>
                  <a:t>IoC/DI</a:t>
                </a:r>
                <a:endParaRPr lang="ko-Kore-KR" altLang="en-US" sz="2000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8FC9AE-4EB5-49CB-AB2A-8D18BA693ED7}"/>
                  </a:ext>
                </a:extLst>
              </p:cNvPr>
              <p:cNvSpPr txBox="1"/>
              <p:nvPr/>
            </p:nvSpPr>
            <p:spPr>
              <a:xfrm>
                <a:off x="3083833" y="5756060"/>
                <a:ext cx="6364969" cy="534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1000" b="1" dirty="0"/>
                  <a:t>Inversion of control/ Dependency Injection</a:t>
                </a:r>
                <a:endParaRPr lang="ko-Kore-KR" altLang="en-US" sz="1000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88F8B1-3C8C-4F07-AB08-88CFFC6A728B}"/>
                  </a:ext>
                </a:extLst>
              </p:cNvPr>
              <p:cNvSpPr txBox="1"/>
              <p:nvPr/>
            </p:nvSpPr>
            <p:spPr>
              <a:xfrm>
                <a:off x="2177142" y="4054126"/>
                <a:ext cx="7837714" cy="534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1000" b="1" dirty="0"/>
                  <a:t>Plain </a:t>
                </a:r>
                <a:r>
                  <a:rPr lang="en-US" altLang="ko-Kore-KR" sz="1000" b="1" dirty="0" err="1"/>
                  <a:t>OldJava</a:t>
                </a:r>
                <a:r>
                  <a:rPr lang="en-US" altLang="ko-Kore-KR" sz="1000" b="1" dirty="0"/>
                  <a:t> Object</a:t>
                </a:r>
                <a:endParaRPr lang="ko-Kore-KR" altLang="en-US" sz="1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1880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09D12B36-8681-7DE0-B132-74EB1F01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 err="1"/>
              <a:t>IoC</a:t>
            </a:r>
            <a:r>
              <a:rPr lang="en-US" altLang="ko-Kore-KR" dirty="0"/>
              <a:t>/DI 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FB9BC-D8F1-A4A6-961C-3D514E980E42}"/>
              </a:ext>
            </a:extLst>
          </p:cNvPr>
          <p:cNvSpPr txBox="1"/>
          <p:nvPr/>
        </p:nvSpPr>
        <p:spPr>
          <a:xfrm>
            <a:off x="11125200" y="-9378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91A0153-49B2-8A92-C6BA-F13102244540}"/>
              </a:ext>
            </a:extLst>
          </p:cNvPr>
          <p:cNvGrpSpPr/>
          <p:nvPr/>
        </p:nvGrpSpPr>
        <p:grpSpPr>
          <a:xfrm>
            <a:off x="-1738766" y="1407284"/>
            <a:ext cx="15669532" cy="4536916"/>
            <a:chOff x="-1741261" y="1588477"/>
            <a:chExt cx="15669532" cy="453691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817D2C-A094-B38A-B9A6-A7F385EEA677}"/>
                </a:ext>
              </a:extLst>
            </p:cNvPr>
            <p:cNvSpPr txBox="1"/>
            <p:nvPr/>
          </p:nvSpPr>
          <p:spPr>
            <a:xfrm>
              <a:off x="7563303" y="3647080"/>
              <a:ext cx="6364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ore-KR" b="1" dirty="0"/>
                <a:t>Portable Service Abstraction</a:t>
              </a:r>
              <a:endParaRPr lang="ko-Kore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1AC1CE-970D-BEAD-7655-606FE9F07022}"/>
                </a:ext>
              </a:extLst>
            </p:cNvPr>
            <p:cNvSpPr txBox="1"/>
            <p:nvPr/>
          </p:nvSpPr>
          <p:spPr>
            <a:xfrm>
              <a:off x="-1741261" y="3647080"/>
              <a:ext cx="6364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ore-KR" b="1" dirty="0"/>
                <a:t>Aspect Oriented Programming</a:t>
              </a:r>
              <a:endParaRPr lang="ko-Kore-KR" altLang="en-US" b="1" dirty="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A1E9762-4F46-AEF7-14D1-52BB1588099A}"/>
                </a:ext>
              </a:extLst>
            </p:cNvPr>
            <p:cNvGrpSpPr/>
            <p:nvPr/>
          </p:nvGrpSpPr>
          <p:grpSpPr>
            <a:xfrm>
              <a:off x="2177142" y="1588477"/>
              <a:ext cx="7837714" cy="4536916"/>
              <a:chOff x="2177142" y="1588477"/>
              <a:chExt cx="7837714" cy="4536916"/>
            </a:xfrm>
          </p:grpSpPr>
          <p:sp>
            <p:nvSpPr>
              <p:cNvPr id="12" name="삼각형 11">
                <a:extLst>
                  <a:ext uri="{FF2B5EF4-FFF2-40B4-BE49-F238E27FC236}">
                    <a16:creationId xmlns:a16="http://schemas.microsoft.com/office/drawing/2014/main" id="{73FB95CE-7DAE-E1DB-203E-4E99C2143588}"/>
                  </a:ext>
                </a:extLst>
              </p:cNvPr>
              <p:cNvSpPr/>
              <p:nvPr/>
            </p:nvSpPr>
            <p:spPr>
              <a:xfrm>
                <a:off x="3962400" y="1588477"/>
                <a:ext cx="4267200" cy="3681046"/>
              </a:xfrm>
              <a:prstGeom prst="triangle">
                <a:avLst/>
              </a:prstGeom>
              <a:solidFill>
                <a:srgbClr val="64A539"/>
              </a:solidFill>
              <a:ln w="28575">
                <a:solidFill>
                  <a:srgbClr val="64A53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8D344B-E612-775D-4076-AC89D0A1CC45}"/>
                  </a:ext>
                </a:extLst>
              </p:cNvPr>
              <p:cNvSpPr txBox="1"/>
              <p:nvPr/>
            </p:nvSpPr>
            <p:spPr>
              <a:xfrm>
                <a:off x="5448299" y="3505853"/>
                <a:ext cx="129540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POJO</a:t>
                </a:r>
                <a:endParaRPr lang="ko-Kore-KR" altLang="en-US" sz="3200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A83E6-DCBE-0C36-65F5-D3D0FFCD4845}"/>
                  </a:ext>
                </a:extLst>
              </p:cNvPr>
              <p:cNvSpPr txBox="1"/>
              <p:nvPr/>
            </p:nvSpPr>
            <p:spPr>
              <a:xfrm>
                <a:off x="3634468" y="3136611"/>
                <a:ext cx="99422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AOP</a:t>
                </a:r>
                <a:endParaRPr lang="ko-Kore-KR" altLang="en-US" sz="3200" b="1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4609D0-6A03-52C8-8EEB-17CC8C6EF500}"/>
                  </a:ext>
                </a:extLst>
              </p:cNvPr>
              <p:cNvSpPr txBox="1"/>
              <p:nvPr/>
            </p:nvSpPr>
            <p:spPr>
              <a:xfrm>
                <a:off x="7481208" y="3136612"/>
                <a:ext cx="99422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PSA</a:t>
                </a:r>
                <a:endParaRPr lang="ko-Kore-KR" altLang="en-US" sz="3200" b="1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D8330D-34A0-8789-C791-7C93BDABE2A4}"/>
                  </a:ext>
                </a:extLst>
              </p:cNvPr>
              <p:cNvSpPr txBox="1"/>
              <p:nvPr/>
            </p:nvSpPr>
            <p:spPr>
              <a:xfrm>
                <a:off x="5059248" y="5284763"/>
                <a:ext cx="20685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IoC/DI</a:t>
                </a:r>
                <a:endParaRPr lang="ko-Kore-KR" altLang="en-US" sz="3200" b="1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EBAC3A-1071-3C94-59C5-D0DA27BD0FCB}"/>
                  </a:ext>
                </a:extLst>
              </p:cNvPr>
              <p:cNvSpPr txBox="1"/>
              <p:nvPr/>
            </p:nvSpPr>
            <p:spPr>
              <a:xfrm>
                <a:off x="3083832" y="5756061"/>
                <a:ext cx="63649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b="1" dirty="0"/>
                  <a:t>Inversion of control/ Dependency Injection</a:t>
                </a:r>
                <a:endParaRPr lang="ko-Kore-KR" altLang="en-US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66AF4A-FEAE-0A7C-4139-98192F8C13F0}"/>
                  </a:ext>
                </a:extLst>
              </p:cNvPr>
              <p:cNvSpPr txBox="1"/>
              <p:nvPr/>
            </p:nvSpPr>
            <p:spPr>
              <a:xfrm>
                <a:off x="2177142" y="4054125"/>
                <a:ext cx="7837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b="1" dirty="0"/>
                  <a:t>Plain Old Java Object</a:t>
                </a:r>
                <a:endParaRPr lang="ko-Kore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7039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1A1EF-73E9-18E8-01BB-C7BFC181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186" y="511120"/>
            <a:ext cx="10515600" cy="1325563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2.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 </a:t>
            </a:r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Spring 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핵심 개념 및 </a:t>
            </a:r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MVC 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구조 이해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A8A51-081E-EDE7-0F2D-308575BF3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870" y="1836683"/>
            <a:ext cx="10515600" cy="424880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" altLang="ko-Kore-KR" sz="2400" b="1" dirty="0">
                <a:latin typeface="NanumGothic" panose="020D0604000000000000" pitchFamily="34" charset="-127"/>
              </a:rPr>
              <a:t>2.1. Spring </a:t>
            </a:r>
            <a:r>
              <a:rPr kumimoji="1" lang="ko-KR" altLang="en-US" sz="2400" b="1" dirty="0">
                <a:latin typeface="NanumGothic" panose="020D0604000000000000" pitchFamily="34" charset="-127"/>
              </a:rPr>
              <a:t>핵심 개념 </a:t>
            </a:r>
            <a:r>
              <a:rPr kumimoji="1" lang="en-US" altLang="ko-KR" sz="2400" b="1" dirty="0">
                <a:latin typeface="NanumGothic" panose="020D0604000000000000" pitchFamily="34" charset="-127"/>
              </a:rPr>
              <a:t>(</a:t>
            </a:r>
            <a:r>
              <a:rPr kumimoji="1" lang="en" altLang="ko-Kore-KR" sz="2400" b="1" dirty="0">
                <a:latin typeface="NanumGothic" panose="020D0604000000000000" pitchFamily="34" charset="-127"/>
              </a:rPr>
              <a:t>IOC/DI, Container, Bean)</a:t>
            </a:r>
          </a:p>
          <a:p>
            <a:pPr lvl="1">
              <a:lnSpc>
                <a:spcPct val="150000"/>
              </a:lnSpc>
            </a:pPr>
            <a:r>
              <a:rPr kumimoji="1" lang="en" altLang="ko-Kore-KR" sz="2000" dirty="0">
                <a:latin typeface="NanumGothic" panose="020D0604000000000000" pitchFamily="34" charset="-127"/>
              </a:rPr>
              <a:t>IoC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(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Inversion of Control)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와 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DI(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Dependency Injection)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개념 설명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" altLang="ko-Kore-KR" sz="2000" dirty="0">
                <a:latin typeface="NanumGothic" panose="020D0604000000000000" pitchFamily="34" charset="-127"/>
              </a:rPr>
              <a:t>Bean, Container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의 역할과 종류 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2000" dirty="0">
                <a:latin typeface="NanumGothic" panose="020D0604000000000000" pitchFamily="34" charset="-127"/>
              </a:rPr>
              <a:t>@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Configuration, @Component, @</a:t>
            </a:r>
            <a:r>
              <a:rPr kumimoji="1" lang="en" altLang="ko-Kore-KR" sz="2000" dirty="0" err="1">
                <a:latin typeface="NanumGothic" panose="020D0604000000000000" pitchFamily="34" charset="-127"/>
              </a:rPr>
              <a:t>ComponentScan</a:t>
            </a:r>
            <a:endParaRPr kumimoji="1" lang="en" altLang="ko-Kore-KR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" altLang="ko-Kore-KR" sz="2400" dirty="0">
                <a:latin typeface="NanumGothic" panose="020D0604000000000000" pitchFamily="34" charset="-127"/>
              </a:rPr>
              <a:t>2.2. Spring MVC </a:t>
            </a:r>
            <a:r>
              <a:rPr kumimoji="1" lang="ko-KR" altLang="en-US" sz="2400" dirty="0">
                <a:latin typeface="NanumGothic" panose="020D0604000000000000" pitchFamily="34" charset="-127"/>
              </a:rPr>
              <a:t>아키텍처 상세 설명</a:t>
            </a:r>
          </a:p>
          <a:p>
            <a:pPr lvl="1">
              <a:lnSpc>
                <a:spcPct val="150000"/>
              </a:lnSpc>
            </a:pPr>
            <a:r>
              <a:rPr kumimoji="1" lang="en" altLang="ko-Kore-KR" sz="2000" dirty="0">
                <a:latin typeface="NanumGothic" panose="020D0604000000000000" pitchFamily="34" charset="-127"/>
              </a:rPr>
              <a:t>MVC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패턴이란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kumimoji="1" lang="en" altLang="ko-Kore-KR" sz="2000" dirty="0">
                <a:latin typeface="NanumGothic" panose="020D0604000000000000" pitchFamily="34" charset="-127"/>
              </a:rPr>
              <a:t>HTTP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요청과 서버의 응답 과정 설명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" altLang="ko-Kore-KR" sz="2000" dirty="0" err="1">
                <a:latin typeface="NanumGothic" panose="020D0604000000000000" pitchFamily="34" charset="-127"/>
              </a:rPr>
              <a:t>DispatcherServlet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의 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DI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전략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" altLang="ko-Kore-KR" sz="2000" dirty="0" err="1">
                <a:latin typeface="NanumGothic" panose="020D0604000000000000" pitchFamily="34" charset="-127"/>
              </a:rPr>
              <a:t>HandlerMapping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, </a:t>
            </a:r>
            <a:r>
              <a:rPr kumimoji="1" lang="en" altLang="ko-Kore-KR" sz="2000" dirty="0" err="1">
                <a:latin typeface="NanumGothic" panose="020D0604000000000000" pitchFamily="34" charset="-127"/>
              </a:rPr>
              <a:t>HandlerAdaptor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, </a:t>
            </a:r>
            <a:r>
              <a:rPr kumimoji="1" lang="en" altLang="ko-Kore-KR" sz="2000" dirty="0" err="1">
                <a:latin typeface="NanumGothic" panose="020D0604000000000000" pitchFamily="34" charset="-127"/>
              </a:rPr>
              <a:t>ViewResolver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전략</a:t>
            </a:r>
            <a:endParaRPr kumimoji="1" lang="ko-Kore-KR" altLang="en-US" sz="2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093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65BECFA-FF07-9C4D-AC98-2ED506EADFDE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3314" name="Picture 2" descr="벨리곰 벨리곰 랜덤 피규어 - 위시버킷">
            <a:extLst>
              <a:ext uri="{FF2B5EF4-FFF2-40B4-BE49-F238E27FC236}">
                <a16:creationId xmlns:a16="http://schemas.microsoft.com/office/drawing/2014/main" id="{3DDB49CC-E0D5-AD45-9366-5579052B5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86" y="2472508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2">
            <a:extLst>
              <a:ext uri="{FF2B5EF4-FFF2-40B4-BE49-F238E27FC236}">
                <a16:creationId xmlns:a16="http://schemas.microsoft.com/office/drawing/2014/main" id="{1D411DB4-8816-96FE-4FDF-910FB6FA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lvl="1">
              <a:lnSpc>
                <a:spcPct val="150000"/>
              </a:lnSpc>
            </a:pPr>
            <a:r>
              <a:rPr kumimoji="1" lang="en" altLang="ko-Kore-KR" sz="4000" dirty="0">
                <a:latin typeface="NanumGothic" panose="020D0604000000000000" pitchFamily="34" charset="-127"/>
              </a:rPr>
              <a:t>Io</a:t>
            </a:r>
            <a:r>
              <a:rPr kumimoji="1" lang="en-US" altLang="ko-Kore-KR" sz="4000" dirty="0">
                <a:latin typeface="NanumGothic" panose="020D0604000000000000" pitchFamily="34" charset="-127"/>
              </a:rPr>
              <a:t>C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와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DI</a:t>
            </a:r>
            <a:r>
              <a:rPr kumimoji="1" lang="en" altLang="ko-Kore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개념 설명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(1)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7B929515-8AED-F926-9309-DFB3AE087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2" b="5000"/>
          <a:stretch/>
        </p:blipFill>
        <p:spPr bwMode="auto">
          <a:xfrm>
            <a:off x="8820298" y="2660571"/>
            <a:ext cx="2032000" cy="201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orporate Identity | KT">
            <a:extLst>
              <a:ext uri="{FF2B5EF4-FFF2-40B4-BE49-F238E27FC236}">
                <a16:creationId xmlns:a16="http://schemas.microsoft.com/office/drawing/2014/main" id="{4989DBF1-A682-D1A4-CD31-D3E665D9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025" y="2918662"/>
            <a:ext cx="403947" cy="33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I/BI &lt; 회사소개 &lt; HOME">
            <a:extLst>
              <a:ext uri="{FF2B5EF4-FFF2-40B4-BE49-F238E27FC236}">
                <a16:creationId xmlns:a16="http://schemas.microsoft.com/office/drawing/2014/main" id="{8218B605-153D-1DF1-58E1-DF0864E3F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972" y="3171745"/>
            <a:ext cx="720000" cy="58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Korea's Third-Largest Wireless Carrier Enters the Fashion Metaverse  Business - NFTgators">
            <a:extLst>
              <a:ext uri="{FF2B5EF4-FFF2-40B4-BE49-F238E27FC236}">
                <a16:creationId xmlns:a16="http://schemas.microsoft.com/office/drawing/2014/main" id="{CF034AB2-BF96-88BB-006C-F215B306B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3" t="16353" r="34810" b="20080"/>
          <a:stretch/>
        </p:blipFill>
        <p:spPr bwMode="auto">
          <a:xfrm>
            <a:off x="3994972" y="3197248"/>
            <a:ext cx="403947" cy="46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3D 모델 24" descr="Desk telephone">
                <a:extLst>
                  <a:ext uri="{FF2B5EF4-FFF2-40B4-BE49-F238E27FC236}">
                    <a16:creationId xmlns:a16="http://schemas.microsoft.com/office/drawing/2014/main" id="{507F9394-053B-9623-3BED-5A16E720A2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3483375"/>
                  </p:ext>
                </p:extLst>
              </p:nvPr>
            </p:nvGraphicFramePr>
            <p:xfrm>
              <a:off x="3049725" y="3801706"/>
              <a:ext cx="1383722" cy="77437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383722" cy="774377"/>
                    </a:xfrm>
                    <a:prstGeom prst="rect">
                      <a:avLst/>
                    </a:prstGeom>
                  </am3d:spPr>
                  <am3d:camera>
                    <am3d:pos x="0" y="0" z="621626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69262" d="1000000"/>
                    <am3d:preTrans dx="2758334" dy="-5165683" dz="-48636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614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3D 모델 24" descr="Desk telephone">
                <a:extLst>
                  <a:ext uri="{FF2B5EF4-FFF2-40B4-BE49-F238E27FC236}">
                    <a16:creationId xmlns:a16="http://schemas.microsoft.com/office/drawing/2014/main" id="{507F9394-053B-9623-3BED-5A16E720A2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9725" y="3801706"/>
                <a:ext cx="1383722" cy="774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6" name="3D 모델 25" descr="Desk telephone">
                <a:extLst>
                  <a:ext uri="{FF2B5EF4-FFF2-40B4-BE49-F238E27FC236}">
                    <a16:creationId xmlns:a16="http://schemas.microsoft.com/office/drawing/2014/main" id="{2EF8B76E-AD08-4AAD-3F55-C9280BFBA8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9761262"/>
                  </p:ext>
                </p:extLst>
              </p:nvPr>
            </p:nvGraphicFramePr>
            <p:xfrm>
              <a:off x="7939541" y="3645757"/>
              <a:ext cx="1104438" cy="102826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04438" cy="1028269"/>
                    </a:xfrm>
                    <a:prstGeom prst="rect">
                      <a:avLst/>
                    </a:prstGeom>
                  </am3d:spPr>
                  <am3d:camera>
                    <am3d:pos x="0" y="0" z="621626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69262" d="1000000"/>
                    <am3d:preTrans dx="2758334" dy="-5165683" dz="-48636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61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6" name="3D 모델 25" descr="Desk telephone">
                <a:extLst>
                  <a:ext uri="{FF2B5EF4-FFF2-40B4-BE49-F238E27FC236}">
                    <a16:creationId xmlns:a16="http://schemas.microsoft.com/office/drawing/2014/main" id="{2EF8B76E-AD08-4AAD-3F55-C9280BFBA8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9541" y="3645757"/>
                <a:ext cx="1104438" cy="1028269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55392-A7F0-033E-C32C-C32F3A8E3C62}"/>
              </a:ext>
            </a:extLst>
          </p:cNvPr>
          <p:cNvSpPr/>
          <p:nvPr/>
        </p:nvSpPr>
        <p:spPr>
          <a:xfrm>
            <a:off x="7683213" y="2344727"/>
            <a:ext cx="3169085" cy="3018772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65DC7C-6EB6-000E-5386-C38F7F2DA50F}"/>
              </a:ext>
            </a:extLst>
          </p:cNvPr>
          <p:cNvSpPr txBox="1"/>
          <p:nvPr/>
        </p:nvSpPr>
        <p:spPr>
          <a:xfrm>
            <a:off x="8458200" y="5198264"/>
            <a:ext cx="1690165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수신자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로티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48B99D-120E-119C-63B5-ED6557C2F55B}"/>
              </a:ext>
            </a:extLst>
          </p:cNvPr>
          <p:cNvSpPr/>
          <p:nvPr/>
        </p:nvSpPr>
        <p:spPr>
          <a:xfrm>
            <a:off x="1553227" y="2344727"/>
            <a:ext cx="3325444" cy="3018772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EB57D4-E5E4-BADA-D791-C9FA4D2E55E8}"/>
              </a:ext>
            </a:extLst>
          </p:cNvPr>
          <p:cNvSpPr txBox="1"/>
          <p:nvPr/>
        </p:nvSpPr>
        <p:spPr>
          <a:xfrm>
            <a:off x="2204642" y="5198264"/>
            <a:ext cx="1690165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발신자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벨리곰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40D417F-2BD6-0AE8-523C-3F4E342534B2}"/>
              </a:ext>
            </a:extLst>
          </p:cNvPr>
          <p:cNvCxnSpPr>
            <a:cxnSpLocks/>
          </p:cNvCxnSpPr>
          <p:nvPr/>
        </p:nvCxnSpPr>
        <p:spPr>
          <a:xfrm>
            <a:off x="4878671" y="3854113"/>
            <a:ext cx="2804542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618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65BECFA-FF07-9C4D-AC98-2ED506EADFDE}"/>
              </a:ext>
            </a:extLst>
          </p:cNvPr>
          <p:cNvSpPr txBox="1"/>
          <p:nvPr/>
        </p:nvSpPr>
        <p:spPr>
          <a:xfrm>
            <a:off x="8458200" y="64530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pic>
        <p:nvPicPr>
          <p:cNvPr id="13314" name="Picture 2" descr="벨리곰 벨리곰 랜덤 피규어 - 위시버킷">
            <a:extLst>
              <a:ext uri="{FF2B5EF4-FFF2-40B4-BE49-F238E27FC236}">
                <a16:creationId xmlns:a16="http://schemas.microsoft.com/office/drawing/2014/main" id="{3DDB49CC-E0D5-AD45-9366-5579052B5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86" y="2472508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2">
            <a:extLst>
              <a:ext uri="{FF2B5EF4-FFF2-40B4-BE49-F238E27FC236}">
                <a16:creationId xmlns:a16="http://schemas.microsoft.com/office/drawing/2014/main" id="{1D411DB4-8816-96FE-4FDF-910FB6FA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lvl="1">
              <a:lnSpc>
                <a:spcPct val="150000"/>
              </a:lnSpc>
            </a:pPr>
            <a:r>
              <a:rPr kumimoji="1" lang="en" altLang="ko-Kore-KR" sz="4000" dirty="0">
                <a:latin typeface="NanumGothic" panose="020D0604000000000000" pitchFamily="34" charset="-127"/>
              </a:rPr>
              <a:t>IoC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와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DI</a:t>
            </a:r>
            <a:r>
              <a:rPr kumimoji="1" lang="en" altLang="ko-Kore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개념 설명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(2)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7B929515-8AED-F926-9309-DFB3AE087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2" b="5000"/>
          <a:stretch/>
        </p:blipFill>
        <p:spPr bwMode="auto">
          <a:xfrm>
            <a:off x="8820298" y="2660571"/>
            <a:ext cx="2032000" cy="201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orporate Identity | KT">
            <a:extLst>
              <a:ext uri="{FF2B5EF4-FFF2-40B4-BE49-F238E27FC236}">
                <a16:creationId xmlns:a16="http://schemas.microsoft.com/office/drawing/2014/main" id="{4989DBF1-A682-D1A4-CD31-D3E665D9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025" y="2918662"/>
            <a:ext cx="403947" cy="33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Korea's Third-Largest Wireless Carrier Enters the Fashion Metaverse  Business - NFTgators">
            <a:extLst>
              <a:ext uri="{FF2B5EF4-FFF2-40B4-BE49-F238E27FC236}">
                <a16:creationId xmlns:a16="http://schemas.microsoft.com/office/drawing/2014/main" id="{CF034AB2-BF96-88BB-006C-F215B306B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3" t="16353" r="34810" b="20080"/>
          <a:stretch/>
        </p:blipFill>
        <p:spPr bwMode="auto">
          <a:xfrm>
            <a:off x="3994972" y="3197248"/>
            <a:ext cx="403947" cy="46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3D 모델 24" descr="Desk telephone">
                <a:extLst>
                  <a:ext uri="{FF2B5EF4-FFF2-40B4-BE49-F238E27FC236}">
                    <a16:creationId xmlns:a16="http://schemas.microsoft.com/office/drawing/2014/main" id="{507F9394-053B-9623-3BED-5A16E720A28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49725" y="3801706"/>
              <a:ext cx="1383722" cy="77437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383722" cy="774377"/>
                    </a:xfrm>
                    <a:prstGeom prst="rect">
                      <a:avLst/>
                    </a:prstGeom>
                  </am3d:spPr>
                  <am3d:camera>
                    <am3d:pos x="0" y="0" z="621626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69262" d="1000000"/>
                    <am3d:preTrans dx="2758334" dy="-5165683" dz="-48636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5614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3D 모델 24" descr="Desk telephone">
                <a:extLst>
                  <a:ext uri="{FF2B5EF4-FFF2-40B4-BE49-F238E27FC236}">
                    <a16:creationId xmlns:a16="http://schemas.microsoft.com/office/drawing/2014/main" id="{507F9394-053B-9623-3BED-5A16E720A2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49725" y="3801706"/>
                <a:ext cx="1383722" cy="774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6" name="3D 모델 25" descr="Desk telephone">
                <a:extLst>
                  <a:ext uri="{FF2B5EF4-FFF2-40B4-BE49-F238E27FC236}">
                    <a16:creationId xmlns:a16="http://schemas.microsoft.com/office/drawing/2014/main" id="{2EF8B76E-AD08-4AAD-3F55-C9280BFBA8E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39541" y="3645757"/>
              <a:ext cx="1104438" cy="102826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04438" cy="1028269"/>
                    </a:xfrm>
                    <a:prstGeom prst="rect">
                      <a:avLst/>
                    </a:prstGeom>
                  </am3d:spPr>
                  <am3d:camera>
                    <am3d:pos x="0" y="0" z="621626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69262" d="1000000"/>
                    <am3d:preTrans dx="2758334" dy="-5165683" dz="-48636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61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6" name="3D 모델 25" descr="Desk telephone">
                <a:extLst>
                  <a:ext uri="{FF2B5EF4-FFF2-40B4-BE49-F238E27FC236}">
                    <a16:creationId xmlns:a16="http://schemas.microsoft.com/office/drawing/2014/main" id="{2EF8B76E-AD08-4AAD-3F55-C9280BFBA8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39541" y="3645757"/>
                <a:ext cx="1104438" cy="1028269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E35597-5DE9-3B12-9FCB-3B89847EA2C2}"/>
              </a:ext>
            </a:extLst>
          </p:cNvPr>
          <p:cNvSpPr/>
          <p:nvPr/>
        </p:nvSpPr>
        <p:spPr>
          <a:xfrm>
            <a:off x="1553227" y="2344727"/>
            <a:ext cx="3325444" cy="3018772"/>
          </a:xfrm>
          <a:prstGeom prst="rect">
            <a:avLst/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EB57D4-E5E4-BADA-D791-C9FA4D2E55E8}"/>
              </a:ext>
            </a:extLst>
          </p:cNvPr>
          <p:cNvSpPr txBox="1"/>
          <p:nvPr/>
        </p:nvSpPr>
        <p:spPr>
          <a:xfrm>
            <a:off x="2204642" y="5198264"/>
            <a:ext cx="1690165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발신자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벨리곰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55392-A7F0-033E-C32C-C32F3A8E3C62}"/>
              </a:ext>
            </a:extLst>
          </p:cNvPr>
          <p:cNvSpPr/>
          <p:nvPr/>
        </p:nvSpPr>
        <p:spPr>
          <a:xfrm>
            <a:off x="7683213" y="2344727"/>
            <a:ext cx="3169085" cy="3018772"/>
          </a:xfrm>
          <a:prstGeom prst="rect">
            <a:avLst/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65DC7C-6EB6-000E-5386-C38F7F2DA50F}"/>
              </a:ext>
            </a:extLst>
          </p:cNvPr>
          <p:cNvSpPr txBox="1"/>
          <p:nvPr/>
        </p:nvSpPr>
        <p:spPr>
          <a:xfrm>
            <a:off x="8458200" y="5198264"/>
            <a:ext cx="1690165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수신자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로티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3996CDE-AB44-CAF0-79B5-701DCEF29641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4878671" y="3854113"/>
            <a:ext cx="2804542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8" descr="CI/BI &lt; 회사소개 &lt; HOME">
            <a:extLst>
              <a:ext uri="{FF2B5EF4-FFF2-40B4-BE49-F238E27FC236}">
                <a16:creationId xmlns:a16="http://schemas.microsoft.com/office/drawing/2014/main" id="{8FDFBCA8-8BA6-44EA-BF75-3B6883B0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385" y="4057061"/>
            <a:ext cx="1151989" cy="9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9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65BECFA-FF07-9C4D-AC98-2ED506EADFDE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1D411DB4-8816-96FE-4FDF-910FB6FA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lvl="1">
              <a:lnSpc>
                <a:spcPct val="150000"/>
              </a:lnSpc>
            </a:pPr>
            <a:r>
              <a:rPr kumimoji="1" lang="en" altLang="ko-Kore-KR" sz="4000" dirty="0">
                <a:latin typeface="NanumGothic" panose="020D0604000000000000" pitchFamily="34" charset="-127"/>
              </a:rPr>
              <a:t>IoC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와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DI</a:t>
            </a:r>
            <a:r>
              <a:rPr kumimoji="1" lang="en" altLang="ko-Kore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개념 설명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(3)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005246F-3AA7-FA4D-6269-E67C89FE6A85}"/>
              </a:ext>
            </a:extLst>
          </p:cNvPr>
          <p:cNvGrpSpPr/>
          <p:nvPr/>
        </p:nvGrpSpPr>
        <p:grpSpPr>
          <a:xfrm>
            <a:off x="8276504" y="3314506"/>
            <a:ext cx="2731654" cy="2604014"/>
            <a:chOff x="7840361" y="2344727"/>
            <a:chExt cx="3011937" cy="3193211"/>
          </a:xfrm>
        </p:grpSpPr>
        <p:pic>
          <p:nvPicPr>
            <p:cNvPr id="13316" name="Picture 4">
              <a:extLst>
                <a:ext uri="{FF2B5EF4-FFF2-40B4-BE49-F238E27FC236}">
                  <a16:creationId xmlns:a16="http://schemas.microsoft.com/office/drawing/2014/main" id="{7B929515-8AED-F926-9309-DFB3AE0872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062" b="5000"/>
            <a:stretch/>
          </p:blipFill>
          <p:spPr bwMode="auto">
            <a:xfrm>
              <a:off x="8820298" y="2660571"/>
              <a:ext cx="2032000" cy="2013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6" name="3D 모델 25" descr="Desk telephone">
                  <a:extLst>
                    <a:ext uri="{FF2B5EF4-FFF2-40B4-BE49-F238E27FC236}">
                      <a16:creationId xmlns:a16="http://schemas.microsoft.com/office/drawing/2014/main" id="{2EF8B76E-AD08-4AAD-3F55-C9280BFBA8E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939541" y="3645757"/>
                <a:ext cx="1104438" cy="1028269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04438" cy="1028269"/>
                      </a:xfrm>
                      <a:prstGeom prst="rect">
                        <a:avLst/>
                      </a:prstGeom>
                    </am3d:spPr>
                    <am3d:camera>
                      <am3d:pos x="0" y="0" z="621626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669262" d="1000000"/>
                      <am3d:preTrans dx="2758334" dy="-5165683" dz="-48636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00000" ay="1800000" az="600000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27333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6" name="3D 모델 25" descr="Desk telephone">
                  <a:extLst>
                    <a:ext uri="{FF2B5EF4-FFF2-40B4-BE49-F238E27FC236}">
                      <a16:creationId xmlns:a16="http://schemas.microsoft.com/office/drawing/2014/main" id="{2EF8B76E-AD08-4AAD-3F55-C9280BFBA8E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55" y="4375476"/>
                  <a:ext cx="1001662" cy="83853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6855392-A7F0-033E-C32C-C32F3A8E3C62}"/>
                </a:ext>
              </a:extLst>
            </p:cNvPr>
            <p:cNvSpPr/>
            <p:nvPr/>
          </p:nvSpPr>
          <p:spPr>
            <a:xfrm>
              <a:off x="7840361" y="2344727"/>
              <a:ext cx="3011936" cy="301877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65DC7C-6EB6-000E-5386-C38F7F2DA50F}"/>
                </a:ext>
              </a:extLst>
            </p:cNvPr>
            <p:cNvSpPr txBox="1"/>
            <p:nvPr/>
          </p:nvSpPr>
          <p:spPr>
            <a:xfrm>
              <a:off x="8458201" y="5198264"/>
              <a:ext cx="1690165" cy="3396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2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수신자</a:t>
              </a:r>
              <a:r>
                <a:rPr kumimoji="1" lang="en-US" altLang="ko-KR" sz="12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</a:t>
              </a:r>
              <a:r>
                <a:rPr kumimoji="1" lang="ko-KR" altLang="en-US" sz="120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로티</a:t>
              </a:r>
              <a:r>
                <a:rPr kumimoji="1" lang="en-US" altLang="ko-KR" sz="12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)</a:t>
              </a:r>
              <a:endParaRPr lang="ko-Kore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C5CE000-730B-5432-3FCF-BC274F12E12E}"/>
              </a:ext>
            </a:extLst>
          </p:cNvPr>
          <p:cNvGrpSpPr/>
          <p:nvPr/>
        </p:nvGrpSpPr>
        <p:grpSpPr>
          <a:xfrm>
            <a:off x="1415984" y="3324621"/>
            <a:ext cx="2587985" cy="2604014"/>
            <a:chOff x="1553226" y="2344727"/>
            <a:chExt cx="2994317" cy="3193211"/>
          </a:xfrm>
        </p:grpSpPr>
        <p:pic>
          <p:nvPicPr>
            <p:cNvPr id="13314" name="Picture 2" descr="벨리곰 벨리곰 랜덤 피규어 - 위시버킷">
              <a:extLst>
                <a:ext uri="{FF2B5EF4-FFF2-40B4-BE49-F238E27FC236}">
                  <a16:creationId xmlns:a16="http://schemas.microsoft.com/office/drawing/2014/main" id="{3DDB49CC-E0D5-AD45-9366-5579052B52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7"/>
            <a:stretch/>
          </p:blipFill>
          <p:spPr bwMode="auto">
            <a:xfrm>
              <a:off x="1553226" y="2472507"/>
              <a:ext cx="218836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D7FD49D-5313-E45B-164C-0F369FEF5536}"/>
                </a:ext>
              </a:extLst>
            </p:cNvPr>
            <p:cNvGrpSpPr/>
            <p:nvPr/>
          </p:nvGrpSpPr>
          <p:grpSpPr>
            <a:xfrm>
              <a:off x="1553227" y="2344727"/>
              <a:ext cx="2994316" cy="3193211"/>
              <a:chOff x="1553227" y="2344727"/>
              <a:chExt cx="2994316" cy="3193211"/>
            </a:xfrm>
          </p:grpSpPr>
          <mc:AlternateContent xmlns:mc="http://schemas.openxmlformats.org/markup-compatibility/2006" xmlns:am3d="http://schemas.microsoft.com/office/drawing/2017/model3d">
            <mc:Choice Requires="am3d">
              <p:graphicFrame>
                <p:nvGraphicFramePr>
                  <p:cNvPr id="25" name="3D 모델 24" descr="Desk telephone">
                    <a:extLst>
                      <a:ext uri="{FF2B5EF4-FFF2-40B4-BE49-F238E27FC236}">
                        <a16:creationId xmlns:a16="http://schemas.microsoft.com/office/drawing/2014/main" id="{507F9394-053B-9623-3BED-5A16E720A28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3049725" y="3801706"/>
                  <a:ext cx="1383722" cy="774377"/>
                </p:xfrm>
                <a:graphic>
                  <a:graphicData uri="http://schemas.microsoft.com/office/drawing/2017/model3d">
                    <am3d:model3d r:embed="rId4">
                      <am3d:spPr>
                        <a:xfrm>
                          <a:off x="0" y="0"/>
                          <a:ext cx="1383722" cy="774377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62162605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3669262" d="1000000"/>
                        <am3d:preTrans dx="2758334" dy="-5165683" dz="-4863627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200000" ay="-1800000" az="-600000"/>
                        <am3d:postTrans dx="0" dy="0" dz="0"/>
                      </am3d:trans>
                      <am3d:raster rName="Office3DRenderer" rVer="16.0.8326">
                        <am3d:blip r:embed="rId8"/>
                      </am3d:raster>
                      <am3d:objViewport viewportSz="1273336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 xmlns="">
              <p:pic>
                <p:nvPicPr>
                  <p:cNvPr id="25" name="3D 모델 24" descr="Desk telephone">
                    <a:extLst>
                      <a:ext uri="{FF2B5EF4-FFF2-40B4-BE49-F238E27FC236}">
                        <a16:creationId xmlns:a16="http://schemas.microsoft.com/office/drawing/2014/main" id="{507F9394-053B-9623-3BED-5A16E720A285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709407" y="4512765"/>
                    <a:ext cx="1195949" cy="631492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8E35597-5DE9-3B12-9FCB-3B89847EA2C2}"/>
                  </a:ext>
                </a:extLst>
              </p:cNvPr>
              <p:cNvSpPr/>
              <p:nvPr/>
            </p:nvSpPr>
            <p:spPr>
              <a:xfrm>
                <a:off x="1553227" y="2344727"/>
                <a:ext cx="2994316" cy="301877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EB57D4-E5E4-BADA-D791-C9FA4D2E55E8}"/>
                  </a:ext>
                </a:extLst>
              </p:cNvPr>
              <p:cNvSpPr txBox="1"/>
              <p:nvPr/>
            </p:nvSpPr>
            <p:spPr>
              <a:xfrm>
                <a:off x="2204642" y="5198264"/>
                <a:ext cx="1690165" cy="3396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ko-KR" altLang="en-US" sz="1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발신자</a:t>
                </a:r>
                <a:r>
                  <a:rPr kumimoji="1" lang="en-US" altLang="ko-KR" sz="1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:r>
                  <a:rPr kumimoji="1" lang="ko-KR" altLang="en-US" sz="1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벨리곰</a:t>
                </a:r>
                <a:r>
                  <a:rPr kumimoji="1" lang="en-US" altLang="ko-KR" sz="1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endParaRPr lang="ko-Kore-KR" altLang="en-US" sz="12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96A8B16-EE7D-9226-A861-B9CDAD24FB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8425" y="2048802"/>
            <a:ext cx="1083911" cy="1083911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B0BEEB-6E01-12E9-863D-F93FB6536584}"/>
              </a:ext>
            </a:extLst>
          </p:cNvPr>
          <p:cNvGrpSpPr/>
          <p:nvPr/>
        </p:nvGrpSpPr>
        <p:grpSpPr>
          <a:xfrm>
            <a:off x="5128750" y="3120299"/>
            <a:ext cx="1919912" cy="674593"/>
            <a:chOff x="5198981" y="3195308"/>
            <a:chExt cx="1707571" cy="612000"/>
          </a:xfrm>
        </p:grpSpPr>
        <p:pic>
          <p:nvPicPr>
            <p:cNvPr id="14" name="Picture 6" descr="Corporate Identity | KT">
              <a:extLst>
                <a:ext uri="{FF2B5EF4-FFF2-40B4-BE49-F238E27FC236}">
                  <a16:creationId xmlns:a16="http://schemas.microsoft.com/office/drawing/2014/main" id="{FB83A8A4-B7ED-52A9-D2A4-E89F41493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5332" y="3399502"/>
              <a:ext cx="35122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I/BI &lt; 회사소개 &lt; HOME">
              <a:extLst>
                <a:ext uri="{FF2B5EF4-FFF2-40B4-BE49-F238E27FC236}">
                  <a16:creationId xmlns:a16="http://schemas.microsoft.com/office/drawing/2014/main" id="{157297C3-7591-55A0-8A96-1D096C17E5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8981" y="3195308"/>
              <a:ext cx="758878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Korea's Third-Largest Wireless Carrier Enters the Fashion Metaverse  Business - NFTgators">
              <a:extLst>
                <a:ext uri="{FF2B5EF4-FFF2-40B4-BE49-F238E27FC236}">
                  <a16:creationId xmlns:a16="http://schemas.microsoft.com/office/drawing/2014/main" id="{C885D906-54B6-4FEF-3D15-F9EA926EF5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73" t="16353" r="34810" b="20080"/>
            <a:stretch/>
          </p:blipFill>
          <p:spPr bwMode="auto">
            <a:xfrm>
              <a:off x="5994356" y="3270130"/>
              <a:ext cx="410219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D0CBC4-8163-768B-C4A7-42F6AAB9C300}"/>
              </a:ext>
            </a:extLst>
          </p:cNvPr>
          <p:cNvSpPr/>
          <p:nvPr/>
        </p:nvSpPr>
        <p:spPr>
          <a:xfrm>
            <a:off x="4777564" y="1891822"/>
            <a:ext cx="2587985" cy="215408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14DB3-C1C0-8EA2-9B27-CD3E902BABC0}"/>
              </a:ext>
            </a:extLst>
          </p:cNvPr>
          <p:cNvSpPr txBox="1"/>
          <p:nvPr/>
        </p:nvSpPr>
        <p:spPr>
          <a:xfrm>
            <a:off x="5295154" y="3925888"/>
            <a:ext cx="1690165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기지국</a:t>
            </a:r>
            <a:endParaRPr lang="ko-Kore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692088-1D6B-E66A-EA31-FA0CE7395FB1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4003970" y="2968865"/>
            <a:ext cx="773594" cy="15765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422B7B4-5573-4CB3-628C-75B9BFF98D68}"/>
              </a:ext>
            </a:extLst>
          </p:cNvPr>
          <p:cNvCxnSpPr>
            <a:cxnSpLocks/>
            <a:stCxn id="30" idx="1"/>
            <a:endCxn id="34" idx="3"/>
          </p:cNvCxnSpPr>
          <p:nvPr/>
        </p:nvCxnSpPr>
        <p:spPr>
          <a:xfrm flipH="1" flipV="1">
            <a:off x="7365549" y="2968865"/>
            <a:ext cx="910955" cy="15765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>
            <a:extLst>
              <a:ext uri="{FF2B5EF4-FFF2-40B4-BE49-F238E27FC236}">
                <a16:creationId xmlns:a16="http://schemas.microsoft.com/office/drawing/2014/main" id="{EF9EFF84-ADE3-407A-AC28-302E50AD96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75184" y="4324992"/>
            <a:ext cx="1392744" cy="35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35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65BECFA-FF07-9C4D-AC98-2ED506EADFDE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1D411DB4-8816-96FE-4FDF-910FB6FA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lvl="1">
              <a:lnSpc>
                <a:spcPct val="150000"/>
              </a:lnSpc>
            </a:pPr>
            <a:r>
              <a:rPr kumimoji="1" lang="en" altLang="ko-Kore-KR" sz="4000" dirty="0">
                <a:latin typeface="NanumGothic" panose="020D0604000000000000" pitchFamily="34" charset="-127"/>
              </a:rPr>
              <a:t>IoC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와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DI</a:t>
            </a:r>
            <a:r>
              <a:rPr kumimoji="1" lang="en" altLang="ko-Kore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개념 </a:t>
            </a:r>
            <a:r>
              <a:rPr kumimoji="1" lang="ko-KR" altLang="en-US" sz="4000">
                <a:latin typeface="NanumGothic" panose="020D0604000000000000" pitchFamily="34" charset="-127"/>
              </a:rPr>
              <a:t>설명 </a:t>
            </a:r>
            <a:r>
              <a:rPr kumimoji="1" lang="en-US" altLang="ko-KR" sz="4000">
                <a:latin typeface="NanumGothic" panose="020D0604000000000000" pitchFamily="34" charset="-127"/>
              </a:rPr>
              <a:t>(4)</a:t>
            </a:r>
            <a:endParaRPr kumimoji="1" lang="en-US" altLang="ko-KR" sz="4000" dirty="0">
              <a:latin typeface="NanumGothic" panose="020D0604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005246F-3AA7-FA4D-6269-E67C89FE6A85}"/>
              </a:ext>
            </a:extLst>
          </p:cNvPr>
          <p:cNvGrpSpPr/>
          <p:nvPr/>
        </p:nvGrpSpPr>
        <p:grpSpPr>
          <a:xfrm>
            <a:off x="8276504" y="3314506"/>
            <a:ext cx="2731654" cy="2604014"/>
            <a:chOff x="7840361" y="2344727"/>
            <a:chExt cx="3011937" cy="3193211"/>
          </a:xfrm>
        </p:grpSpPr>
        <p:pic>
          <p:nvPicPr>
            <p:cNvPr id="13316" name="Picture 4">
              <a:extLst>
                <a:ext uri="{FF2B5EF4-FFF2-40B4-BE49-F238E27FC236}">
                  <a16:creationId xmlns:a16="http://schemas.microsoft.com/office/drawing/2014/main" id="{7B929515-8AED-F926-9309-DFB3AE0872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062" b="5000"/>
            <a:stretch/>
          </p:blipFill>
          <p:spPr bwMode="auto">
            <a:xfrm>
              <a:off x="8820298" y="2660571"/>
              <a:ext cx="2032000" cy="2013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6" name="3D 모델 25" descr="Desk telephone">
                  <a:extLst>
                    <a:ext uri="{FF2B5EF4-FFF2-40B4-BE49-F238E27FC236}">
                      <a16:creationId xmlns:a16="http://schemas.microsoft.com/office/drawing/2014/main" id="{2EF8B76E-AD08-4AAD-3F55-C9280BFBA8E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939541" y="3645757"/>
                <a:ext cx="1104438" cy="1028269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04438" cy="1028269"/>
                      </a:xfrm>
                      <a:prstGeom prst="rect">
                        <a:avLst/>
                      </a:prstGeom>
                    </am3d:spPr>
                    <am3d:camera>
                      <am3d:pos x="0" y="0" z="621626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669262" d="1000000"/>
                      <am3d:preTrans dx="2758334" dy="-5165683" dz="-48636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00000" ay="1800000" az="600000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27333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6" name="3D 모델 25" descr="Desk telephone">
                  <a:extLst>
                    <a:ext uri="{FF2B5EF4-FFF2-40B4-BE49-F238E27FC236}">
                      <a16:creationId xmlns:a16="http://schemas.microsoft.com/office/drawing/2014/main" id="{2EF8B76E-AD08-4AAD-3F55-C9280BFBA8E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55" y="4375476"/>
                  <a:ext cx="1001662" cy="83853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6855392-A7F0-033E-C32C-C32F3A8E3C62}"/>
                </a:ext>
              </a:extLst>
            </p:cNvPr>
            <p:cNvSpPr/>
            <p:nvPr/>
          </p:nvSpPr>
          <p:spPr>
            <a:xfrm>
              <a:off x="7840361" y="2344727"/>
              <a:ext cx="3011936" cy="301877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65DC7C-6EB6-000E-5386-C38F7F2DA50F}"/>
                </a:ext>
              </a:extLst>
            </p:cNvPr>
            <p:cNvSpPr txBox="1"/>
            <p:nvPr/>
          </p:nvSpPr>
          <p:spPr>
            <a:xfrm>
              <a:off x="8458201" y="5198264"/>
              <a:ext cx="1690165" cy="3396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2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수신자</a:t>
              </a:r>
              <a:r>
                <a:rPr kumimoji="1" lang="en-US" altLang="ko-KR" sz="12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</a:t>
              </a:r>
              <a:r>
                <a:rPr kumimoji="1" lang="ko-KR" altLang="en-US" sz="120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로티</a:t>
              </a:r>
              <a:r>
                <a:rPr kumimoji="1" lang="en-US" altLang="ko-KR" sz="12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)</a:t>
              </a:r>
              <a:endParaRPr lang="ko-Kore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C5CE000-730B-5432-3FCF-BC274F12E12E}"/>
              </a:ext>
            </a:extLst>
          </p:cNvPr>
          <p:cNvGrpSpPr/>
          <p:nvPr/>
        </p:nvGrpSpPr>
        <p:grpSpPr>
          <a:xfrm>
            <a:off x="1415984" y="3324621"/>
            <a:ext cx="2587985" cy="2604014"/>
            <a:chOff x="1553226" y="2344727"/>
            <a:chExt cx="2994317" cy="3193211"/>
          </a:xfrm>
        </p:grpSpPr>
        <p:pic>
          <p:nvPicPr>
            <p:cNvPr id="13314" name="Picture 2" descr="벨리곰 벨리곰 랜덤 피규어 - 위시버킷">
              <a:extLst>
                <a:ext uri="{FF2B5EF4-FFF2-40B4-BE49-F238E27FC236}">
                  <a16:creationId xmlns:a16="http://schemas.microsoft.com/office/drawing/2014/main" id="{3DDB49CC-E0D5-AD45-9366-5579052B52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7"/>
            <a:stretch/>
          </p:blipFill>
          <p:spPr bwMode="auto">
            <a:xfrm>
              <a:off x="1553226" y="2472507"/>
              <a:ext cx="218836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D7FD49D-5313-E45B-164C-0F369FEF5536}"/>
                </a:ext>
              </a:extLst>
            </p:cNvPr>
            <p:cNvGrpSpPr/>
            <p:nvPr/>
          </p:nvGrpSpPr>
          <p:grpSpPr>
            <a:xfrm>
              <a:off x="1553227" y="2344727"/>
              <a:ext cx="2994316" cy="3193211"/>
              <a:chOff x="1553227" y="2344727"/>
              <a:chExt cx="2994316" cy="3193211"/>
            </a:xfrm>
          </p:grpSpPr>
          <mc:AlternateContent xmlns:mc="http://schemas.openxmlformats.org/markup-compatibility/2006" xmlns:am3d="http://schemas.microsoft.com/office/drawing/2017/model3d">
            <mc:Choice Requires="am3d">
              <p:graphicFrame>
                <p:nvGraphicFramePr>
                  <p:cNvPr id="25" name="3D 모델 24" descr="Desk telephone">
                    <a:extLst>
                      <a:ext uri="{FF2B5EF4-FFF2-40B4-BE49-F238E27FC236}">
                        <a16:creationId xmlns:a16="http://schemas.microsoft.com/office/drawing/2014/main" id="{507F9394-053B-9623-3BED-5A16E720A28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3049725" y="3801706"/>
                  <a:ext cx="1383722" cy="774377"/>
                </p:xfrm>
                <a:graphic>
                  <a:graphicData uri="http://schemas.microsoft.com/office/drawing/2017/model3d">
                    <am3d:model3d r:embed="rId4">
                      <am3d:spPr>
                        <a:xfrm>
                          <a:off x="0" y="0"/>
                          <a:ext cx="1383722" cy="774377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62162605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3669262" d="1000000"/>
                        <am3d:preTrans dx="2758334" dy="-5165683" dz="-4863627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200000" ay="-1800000" az="-600000"/>
                        <am3d:postTrans dx="0" dy="0" dz="0"/>
                      </am3d:trans>
                      <am3d:raster rName="Office3DRenderer" rVer="16.0.8326">
                        <am3d:blip r:embed="rId8"/>
                      </am3d:raster>
                      <am3d:objViewport viewportSz="1273336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 xmlns="">
              <p:pic>
                <p:nvPicPr>
                  <p:cNvPr id="25" name="3D 모델 24" descr="Desk telephone">
                    <a:extLst>
                      <a:ext uri="{FF2B5EF4-FFF2-40B4-BE49-F238E27FC236}">
                        <a16:creationId xmlns:a16="http://schemas.microsoft.com/office/drawing/2014/main" id="{507F9394-053B-9623-3BED-5A16E720A285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709407" y="4512765"/>
                    <a:ext cx="1195949" cy="631492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8E35597-5DE9-3B12-9FCB-3B89847EA2C2}"/>
                  </a:ext>
                </a:extLst>
              </p:cNvPr>
              <p:cNvSpPr/>
              <p:nvPr/>
            </p:nvSpPr>
            <p:spPr>
              <a:xfrm>
                <a:off x="1553227" y="2344727"/>
                <a:ext cx="2994316" cy="301877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EB57D4-E5E4-BADA-D791-C9FA4D2E55E8}"/>
                  </a:ext>
                </a:extLst>
              </p:cNvPr>
              <p:cNvSpPr txBox="1"/>
              <p:nvPr/>
            </p:nvSpPr>
            <p:spPr>
              <a:xfrm>
                <a:off x="2204642" y="5198264"/>
                <a:ext cx="1690165" cy="3396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ko-KR" altLang="en-US" sz="1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발신자</a:t>
                </a:r>
                <a:r>
                  <a:rPr kumimoji="1" lang="en-US" altLang="ko-KR" sz="1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:r>
                  <a:rPr kumimoji="1" lang="ko-KR" altLang="en-US" sz="1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벨리곰</a:t>
                </a:r>
                <a:r>
                  <a:rPr kumimoji="1" lang="en-US" altLang="ko-KR" sz="1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endParaRPr lang="ko-Kore-KR" altLang="en-US" sz="12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96A8B16-EE7D-9226-A861-B9CDAD24FB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8425" y="2048802"/>
            <a:ext cx="1083911" cy="1083911"/>
          </a:xfrm>
          <a:prstGeom prst="rect">
            <a:avLst/>
          </a:prstGeom>
        </p:spPr>
      </p:pic>
      <p:pic>
        <p:nvPicPr>
          <p:cNvPr id="14" name="Picture 6" descr="Corporate Identity | KT">
            <a:extLst>
              <a:ext uri="{FF2B5EF4-FFF2-40B4-BE49-F238E27FC236}">
                <a16:creationId xmlns:a16="http://schemas.microsoft.com/office/drawing/2014/main" id="{FB83A8A4-B7ED-52A9-D2A4-E89F41493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767" y="3345377"/>
            <a:ext cx="394895" cy="31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I/BI &lt; 회사소개 &lt; HOME">
            <a:extLst>
              <a:ext uri="{FF2B5EF4-FFF2-40B4-BE49-F238E27FC236}">
                <a16:creationId xmlns:a16="http://schemas.microsoft.com/office/drawing/2014/main" id="{157297C3-7591-55A0-8A96-1D096C17E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963" y="2349606"/>
            <a:ext cx="1370964" cy="108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Korea's Third-Largest Wireless Carrier Enters the Fashion Metaverse  Business - NFTgators">
            <a:extLst>
              <a:ext uri="{FF2B5EF4-FFF2-40B4-BE49-F238E27FC236}">
                <a16:creationId xmlns:a16="http://schemas.microsoft.com/office/drawing/2014/main" id="{C885D906-54B6-4FEF-3D15-F9EA926EF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3" t="16353" r="34810" b="20080"/>
          <a:stretch/>
        </p:blipFill>
        <p:spPr bwMode="auto">
          <a:xfrm>
            <a:off x="6023032" y="3202774"/>
            <a:ext cx="461231" cy="51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D0CBC4-8163-768B-C4A7-42F6AAB9C300}"/>
              </a:ext>
            </a:extLst>
          </p:cNvPr>
          <p:cNvSpPr/>
          <p:nvPr/>
        </p:nvSpPr>
        <p:spPr>
          <a:xfrm>
            <a:off x="4777564" y="1891822"/>
            <a:ext cx="2587985" cy="215408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14DB3-C1C0-8EA2-9B27-CD3E902BABC0}"/>
              </a:ext>
            </a:extLst>
          </p:cNvPr>
          <p:cNvSpPr txBox="1"/>
          <p:nvPr/>
        </p:nvSpPr>
        <p:spPr>
          <a:xfrm>
            <a:off x="5295154" y="3925888"/>
            <a:ext cx="1690165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기지국</a:t>
            </a:r>
            <a:endParaRPr lang="ko-Kore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692088-1D6B-E66A-EA31-FA0CE7395FB1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4003970" y="2968865"/>
            <a:ext cx="773594" cy="15765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422B7B4-5573-4CB3-628C-75B9BFF98D68}"/>
              </a:ext>
            </a:extLst>
          </p:cNvPr>
          <p:cNvCxnSpPr>
            <a:cxnSpLocks/>
            <a:stCxn id="30" idx="1"/>
            <a:endCxn id="34" idx="3"/>
          </p:cNvCxnSpPr>
          <p:nvPr/>
        </p:nvCxnSpPr>
        <p:spPr>
          <a:xfrm flipH="1" flipV="1">
            <a:off x="7365549" y="2968865"/>
            <a:ext cx="910955" cy="15765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>
            <a:extLst>
              <a:ext uri="{FF2B5EF4-FFF2-40B4-BE49-F238E27FC236}">
                <a16:creationId xmlns:a16="http://schemas.microsoft.com/office/drawing/2014/main" id="{62EDC337-94E5-49DC-953C-32EE06865F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75184" y="4324992"/>
            <a:ext cx="1392744" cy="35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11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75438-989B-C4AC-33A2-3BF9AEBC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요구 사항 흐름도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C85D4-0A00-A2A9-B945-D8C428E68768}"/>
              </a:ext>
            </a:extLst>
          </p:cNvPr>
          <p:cNvSpPr txBox="1"/>
          <p:nvPr/>
        </p:nvSpPr>
        <p:spPr>
          <a:xfrm>
            <a:off x="8458200" y="6453841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FEF359-7212-6BC1-1BA7-A9EE223B396F}"/>
              </a:ext>
            </a:extLst>
          </p:cNvPr>
          <p:cNvSpPr/>
          <p:nvPr/>
        </p:nvSpPr>
        <p:spPr>
          <a:xfrm>
            <a:off x="1437291" y="2535620"/>
            <a:ext cx="2091559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2">
                    <a:lumMod val="75000"/>
                  </a:schemeClr>
                </a:solidFill>
              </a:rPr>
              <a:t>클라이언트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8B3535-440C-2AE7-B4FC-4FDD8DBE6BBA}"/>
              </a:ext>
            </a:extLst>
          </p:cNvPr>
          <p:cNvSpPr/>
          <p:nvPr/>
        </p:nvSpPr>
        <p:spPr>
          <a:xfrm>
            <a:off x="4900449" y="2535622"/>
            <a:ext cx="2091559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2">
                    <a:lumMod val="75000"/>
                  </a:schemeClr>
                </a:solidFill>
              </a:rPr>
              <a:t>메일</a:t>
            </a:r>
            <a:r>
              <a:rPr kumimoji="1" lang="ko-KR" altLang="en-US" dirty="0">
                <a:solidFill>
                  <a:schemeClr val="tx2">
                    <a:lumMod val="75000"/>
                  </a:schemeClr>
                </a:solidFill>
              </a:rPr>
              <a:t> 서비스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A98FB9-A665-A829-F683-89BB4950B4F9}"/>
              </a:ext>
            </a:extLst>
          </p:cNvPr>
          <p:cNvSpPr/>
          <p:nvPr/>
        </p:nvSpPr>
        <p:spPr>
          <a:xfrm>
            <a:off x="8363607" y="2535621"/>
            <a:ext cx="2091559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2">
                    <a:lumMod val="75000"/>
                  </a:schemeClr>
                </a:solidFill>
              </a:rPr>
              <a:t>메일 저장소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7E9335-364F-AADB-ADF0-3615AD7FD5DA}"/>
              </a:ext>
            </a:extLst>
          </p:cNvPr>
          <p:cNvSpPr/>
          <p:nvPr/>
        </p:nvSpPr>
        <p:spPr>
          <a:xfrm>
            <a:off x="977242" y="1730787"/>
            <a:ext cx="10368000" cy="4409487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61A9493-1D4C-369F-646A-88D171AEC9D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528850" y="2845676"/>
            <a:ext cx="1371599" cy="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76AB0C6-4924-3234-11F2-FA88CB8EBC0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6992008" y="2845677"/>
            <a:ext cx="1371599" cy="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882BEE-49B2-DE68-FD89-0B4307883850}"/>
              </a:ext>
            </a:extLst>
          </p:cNvPr>
          <p:cNvSpPr/>
          <p:nvPr/>
        </p:nvSpPr>
        <p:spPr>
          <a:xfrm>
            <a:off x="4560124" y="4335122"/>
            <a:ext cx="1199844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2">
                    <a:lumMod val="75000"/>
                  </a:schemeClr>
                </a:solidFill>
              </a:rPr>
              <a:t>Outlook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B910C-4564-DA5D-F3F5-86BF25C94A19}"/>
              </a:ext>
            </a:extLst>
          </p:cNvPr>
          <p:cNvSpPr/>
          <p:nvPr/>
        </p:nvSpPr>
        <p:spPr>
          <a:xfrm>
            <a:off x="6097670" y="4337947"/>
            <a:ext cx="1219309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2">
                    <a:lumMod val="75000"/>
                  </a:schemeClr>
                </a:solidFill>
              </a:rPr>
              <a:t>GMAIL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AF9C7D-42AF-3628-4E99-814D144A9163}"/>
              </a:ext>
            </a:extLst>
          </p:cNvPr>
          <p:cNvSpPr/>
          <p:nvPr/>
        </p:nvSpPr>
        <p:spPr>
          <a:xfrm>
            <a:off x="7868736" y="4335122"/>
            <a:ext cx="1346744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2">
                    <a:lumMod val="75000"/>
                  </a:schemeClr>
                </a:solidFill>
              </a:rPr>
              <a:t>   SQL Server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4240C3-08F3-90C1-5398-2298337BF8CA}"/>
              </a:ext>
            </a:extLst>
          </p:cNvPr>
          <p:cNvSpPr/>
          <p:nvPr/>
        </p:nvSpPr>
        <p:spPr>
          <a:xfrm>
            <a:off x="9576184" y="4337662"/>
            <a:ext cx="1058334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2">
                    <a:lumMod val="75000"/>
                  </a:schemeClr>
                </a:solidFill>
              </a:rPr>
              <a:t>   Oracle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55DC91-8D8B-1390-8CD7-82A27A91DCF9}"/>
              </a:ext>
            </a:extLst>
          </p:cNvPr>
          <p:cNvSpPr txBox="1"/>
          <p:nvPr/>
        </p:nvSpPr>
        <p:spPr>
          <a:xfrm>
            <a:off x="3356405" y="2568676"/>
            <a:ext cx="1566041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>
                <a:latin typeface="NanumGothic" panose="020D0604000000000000" pitchFamily="34" charset="-127"/>
              </a:rPr>
              <a:t>1.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 메일 전송</a:t>
            </a:r>
            <a:endParaRPr lang="ko-Kore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89605-4041-2C8C-4DB6-D9E9865C77FE}"/>
              </a:ext>
            </a:extLst>
          </p:cNvPr>
          <p:cNvSpPr txBox="1"/>
          <p:nvPr/>
        </p:nvSpPr>
        <p:spPr>
          <a:xfrm>
            <a:off x="6892159" y="2562736"/>
            <a:ext cx="1566041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>
                <a:latin typeface="NanumGothic" panose="020D0604000000000000" pitchFamily="34" charset="-127"/>
              </a:rPr>
              <a:t>2.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 메일 내역 저장</a:t>
            </a:r>
            <a:endParaRPr lang="ko-Kore-KR" altLang="en-US" sz="1200" dirty="0"/>
          </a:p>
        </p:txBody>
      </p: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9401B76A-700C-226E-40DF-45F558018C81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rot="16200000" flipH="1">
            <a:off x="5735670" y="3366292"/>
            <a:ext cx="1182214" cy="761096"/>
          </a:xfrm>
          <a:prstGeom prst="bentConnector3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08FF30AF-9931-7E11-19C3-C87F4E069A03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 rot="5400000">
            <a:off x="4963444" y="3352336"/>
            <a:ext cx="1179389" cy="786183"/>
          </a:xfrm>
          <a:prstGeom prst="bentConnector3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8CB6824B-2E6F-94BA-CB78-1DE440CE7ACB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rot="16200000" flipH="1">
            <a:off x="9166404" y="3398715"/>
            <a:ext cx="1181930" cy="695964"/>
          </a:xfrm>
          <a:prstGeom prst="bentConnector3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375AEE6F-D4FF-7341-9D19-A32F8BC4A49E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8386053" y="3311788"/>
            <a:ext cx="1179390" cy="867279"/>
          </a:xfrm>
          <a:prstGeom prst="bentConnector3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oric + Microsoft SQL | Data Integration">
            <a:extLst>
              <a:ext uri="{FF2B5EF4-FFF2-40B4-BE49-F238E27FC236}">
                <a16:creationId xmlns:a16="http://schemas.microsoft.com/office/drawing/2014/main" id="{55DB85EF-47FA-7172-6ED0-BC6AFA23F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72299" b="-15119"/>
          <a:stretch/>
        </p:blipFill>
        <p:spPr bwMode="auto">
          <a:xfrm>
            <a:off x="7868734" y="4335122"/>
            <a:ext cx="288000" cy="3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E6026E-F9A3-B322-C5B0-DE3BCB391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361" y="4405193"/>
            <a:ext cx="288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1C03C97-2F08-F120-6896-BE8B2909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242" y="4405004"/>
            <a:ext cx="216000" cy="16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C991B24A-3A7C-4911-9D20-0F0069BD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977" y="4375130"/>
            <a:ext cx="216000" cy="20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0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63B1521-AC99-69F9-B113-89BA58B40814}"/>
              </a:ext>
            </a:extLst>
          </p:cNvPr>
          <p:cNvSpPr txBox="1">
            <a:spLocks/>
          </p:cNvSpPr>
          <p:nvPr/>
        </p:nvSpPr>
        <p:spPr>
          <a:xfrm>
            <a:off x="570186" y="5111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A01108C-12DC-F8DC-4DEC-EE03CE1A5B45}"/>
              </a:ext>
            </a:extLst>
          </p:cNvPr>
          <p:cNvSpPr txBox="1">
            <a:spLocks/>
          </p:cNvSpPr>
          <p:nvPr/>
        </p:nvSpPr>
        <p:spPr>
          <a:xfrm>
            <a:off x="1263870" y="1836683"/>
            <a:ext cx="10515600" cy="424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NanumGothic" panose="020D0604000000000000" pitchFamily="34" charset="-127"/>
              </a:rPr>
              <a:t>1.</a:t>
            </a:r>
            <a:r>
              <a:rPr lang="ko-KR" altLang="en-US" sz="2400" dirty="0">
                <a:latin typeface="NanumGothic" panose="020D0604000000000000" pitchFamily="34" charset="-127"/>
              </a:rPr>
              <a:t> 스프링이란</a:t>
            </a:r>
            <a:r>
              <a:rPr lang="en-US" altLang="ko-KR" sz="2400" dirty="0">
                <a:latin typeface="NanumGothic" panose="020D0604000000000000" pitchFamily="34" charset="-127"/>
              </a:rPr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NanumGothic" panose="020D0604000000000000" pitchFamily="34" charset="-127"/>
              </a:rPr>
              <a:t>2.</a:t>
            </a:r>
            <a:r>
              <a:rPr lang="ko-KR" altLang="en-US" sz="2400" dirty="0">
                <a:latin typeface="NanumGothic" panose="020D0604000000000000" pitchFamily="34" charset="-127"/>
              </a:rPr>
              <a:t> </a:t>
            </a:r>
            <a:r>
              <a:rPr lang="en" altLang="ko-Kore-KR" sz="2400" dirty="0">
                <a:latin typeface="NanumGothic" panose="020D0604000000000000" pitchFamily="34" charset="-127"/>
              </a:rPr>
              <a:t>Spring </a:t>
            </a:r>
            <a:r>
              <a:rPr lang="ko-KR" altLang="en-US" sz="2400" dirty="0">
                <a:latin typeface="NanumGothic" panose="020D0604000000000000" pitchFamily="34" charset="-127"/>
              </a:rPr>
              <a:t>핵심 개념 및 </a:t>
            </a:r>
            <a:r>
              <a:rPr lang="en" altLang="ko-Kore-KR" sz="2400" dirty="0">
                <a:latin typeface="NanumGothic" panose="020D0604000000000000" pitchFamily="34" charset="-127"/>
              </a:rPr>
              <a:t>MVC </a:t>
            </a:r>
            <a:r>
              <a:rPr lang="ko-KR" altLang="en-US" sz="2400" dirty="0">
                <a:latin typeface="NanumGothic" panose="020D0604000000000000" pitchFamily="34" charset="-127"/>
              </a:rPr>
              <a:t>구조 이해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NanumGothic" panose="020D0604000000000000" pitchFamily="34" charset="-127"/>
              </a:rPr>
              <a:t>3.</a:t>
            </a:r>
            <a:r>
              <a:rPr lang="ko-KR" altLang="en-US" sz="2400" dirty="0">
                <a:latin typeface="NanumGothic" panose="020D0604000000000000" pitchFamily="34" charset="-127"/>
              </a:rPr>
              <a:t> </a:t>
            </a:r>
            <a:r>
              <a:rPr lang="en" altLang="ko-Kore-KR" sz="2400" dirty="0">
                <a:latin typeface="NanumGothic" panose="020D0604000000000000" pitchFamily="34" charset="-127"/>
              </a:rPr>
              <a:t>Spring </a:t>
            </a:r>
            <a:r>
              <a:rPr lang="ko-KR" altLang="en-US" sz="2400" dirty="0">
                <a:latin typeface="NanumGothic" panose="020D0604000000000000" pitchFamily="34" charset="-127"/>
              </a:rPr>
              <a:t>트랜잭션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NanumGothic" panose="020D0604000000000000" pitchFamily="34" charset="-127"/>
              </a:rPr>
              <a:t>4.</a:t>
            </a:r>
            <a:r>
              <a:rPr lang="ko-KR" altLang="en-US" sz="2400" dirty="0">
                <a:latin typeface="NanumGothic" panose="020D0604000000000000" pitchFamily="34" charset="-127"/>
              </a:rPr>
              <a:t> </a:t>
            </a:r>
            <a:r>
              <a:rPr lang="en" altLang="ko-Kore-KR" sz="2400" dirty="0">
                <a:latin typeface="NanumGothic" panose="020D0604000000000000" pitchFamily="34" charset="-127"/>
              </a:rPr>
              <a:t>AOP</a:t>
            </a:r>
            <a:endParaRPr lang="ko-KR" altLang="en-US" sz="24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031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75438-989B-C4AC-33A2-3BF9AEBC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4000" dirty="0">
                <a:latin typeface="NanumGothic" panose="020D0604000000000000" pitchFamily="34" charset="-127"/>
              </a:rPr>
              <a:t>기존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방식 </a:t>
            </a:r>
            <a:r>
              <a:rPr kumimoji="1" lang="ko-Kore-KR" altLang="en-US" sz="4000" dirty="0">
                <a:latin typeface="NanumGothic" panose="020D0604000000000000" pitchFamily="34" charset="-127"/>
              </a:rPr>
              <a:t>코드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&amp;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코드의 문제점 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B5ECA5-E623-E8C3-F091-6C34BF829714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15F6AF-44C4-4C3E-8DAF-8614F12E5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19"/>
          <a:stretch/>
        </p:blipFill>
        <p:spPr>
          <a:xfrm>
            <a:off x="972000" y="1692000"/>
            <a:ext cx="10160820" cy="282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5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75438-989B-C4AC-33A2-3BF9AEBC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4000" dirty="0">
                <a:latin typeface="NanumGothic" panose="020D0604000000000000" pitchFamily="34" charset="-127"/>
              </a:rPr>
              <a:t>기존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방식 </a:t>
            </a:r>
            <a:r>
              <a:rPr kumimoji="1" lang="ko-Kore-KR" altLang="en-US" sz="4000" dirty="0">
                <a:latin typeface="NanumGothic" panose="020D0604000000000000" pitchFamily="34" charset="-127"/>
              </a:rPr>
              <a:t>코드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&amp;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코드의 문제점 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B5ECA5-E623-E8C3-F091-6C34BF829714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2670D7-F00C-4953-BCEA-791CB8DE7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0"/>
          <a:stretch/>
        </p:blipFill>
        <p:spPr>
          <a:xfrm>
            <a:off x="972000" y="1692000"/>
            <a:ext cx="10160820" cy="430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33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AB5E5-E7C2-F00C-A90F-5F80B74B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63250" cy="1325563"/>
          </a:xfrm>
        </p:spPr>
        <p:txBody>
          <a:bodyPr>
            <a:normAutofit/>
          </a:bodyPr>
          <a:lstStyle/>
          <a:p>
            <a:r>
              <a:rPr kumimoji="1" lang="en" altLang="ko-Kore-KR" sz="4000" dirty="0">
                <a:latin typeface="NanumGothic" panose="020D0604000000000000" pitchFamily="34" charset="-127"/>
              </a:rPr>
              <a:t>IoC Container</a:t>
            </a:r>
            <a:r>
              <a:rPr kumimoji="1" lang="ko-KR" altLang="en-US" sz="4000">
                <a:latin typeface="NanumGothic" panose="020D0604000000000000" pitchFamily="34" charset="-127"/>
              </a:rPr>
              <a:t>를 통해 </a:t>
            </a:r>
            <a:r>
              <a:rPr kumimoji="1" lang="en" altLang="ko-Kore-KR" sz="4000" dirty="0">
                <a:latin typeface="NanumGothic" panose="020D0604000000000000" pitchFamily="34" charset="-127"/>
              </a:rPr>
              <a:t>Bean</a:t>
            </a:r>
            <a:r>
              <a:rPr kumimoji="1" lang="ko-KR" altLang="en-US" sz="4000">
                <a:latin typeface="NanumGothic" panose="020D0604000000000000" pitchFamily="34" charset="-127"/>
              </a:rPr>
              <a:t>을 관리하는 코드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032411-E1B4-77B5-F8B7-F8ED50EE9262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E23A5F-A991-4437-9A49-4BEF838F3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24"/>
          <a:stretch/>
        </p:blipFill>
        <p:spPr>
          <a:xfrm>
            <a:off x="972000" y="1692000"/>
            <a:ext cx="10172250" cy="310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45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77DC-79CC-31F2-7DFF-5CD6EBBD8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ko-Kore-KR" sz="4000" dirty="0">
                <a:latin typeface="NanumGothic" panose="020D0604000000000000" pitchFamily="34" charset="-127"/>
              </a:rPr>
              <a:t>IoC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제어의 역전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35E205-8E82-8CA6-D501-C8A90A7D4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NanumGothic" panose="020D0604000000000000" pitchFamily="34" charset="-127"/>
              </a:rPr>
              <a:t>기존에는 코드 내에서 객체를 </a:t>
            </a:r>
            <a:r>
              <a:rPr kumimoji="1" lang="ko-KR" altLang="en-US" sz="2400" b="1" dirty="0">
                <a:latin typeface="NanumGothic" panose="020D0604000000000000" pitchFamily="34" charset="-127"/>
              </a:rPr>
              <a:t>직접 생성하여서 관리</a:t>
            </a:r>
            <a:endParaRPr kumimoji="1" lang="en-US" altLang="ko-KR" sz="2400" b="1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NanumGothic" panose="020D0604000000000000" pitchFamily="34" charset="-127"/>
              </a:rPr>
              <a:t>외부에서 코드를 생성하고 코드는 </a:t>
            </a:r>
            <a:r>
              <a:rPr kumimoji="1" lang="ko-KR" altLang="en-US" sz="2400" b="1" dirty="0">
                <a:latin typeface="NanumGothic" panose="020D0604000000000000" pitchFamily="34" charset="-127"/>
              </a:rPr>
              <a:t>인터페이스에만 의존</a:t>
            </a:r>
            <a:endParaRPr kumimoji="1" lang="en-US" altLang="ko-KR" sz="2400" b="1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NanumGothic" panose="020D0604000000000000" pitchFamily="34" charset="-127"/>
              </a:rPr>
              <a:t>코드 내부에서 객체를 생성하여 쓰는 것이 아닌 </a:t>
            </a:r>
            <a:r>
              <a:rPr kumimoji="1" lang="ko-KR" altLang="en-US" sz="2400" b="1" dirty="0">
                <a:latin typeface="NanumGothic" panose="020D0604000000000000" pitchFamily="34" charset="-127"/>
              </a:rPr>
              <a:t>외부에서 흐름을 제어</a:t>
            </a:r>
            <a:endParaRPr kumimoji="1" lang="en-US" altLang="ko-KR" sz="2400" b="1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NanumGothic" panose="020D0604000000000000" pitchFamily="34" charset="-127"/>
              </a:rPr>
              <a:t>즉</a:t>
            </a:r>
            <a:r>
              <a:rPr kumimoji="1" lang="en-US" altLang="ko-KR" sz="2400" dirty="0">
                <a:latin typeface="NanumGothic" panose="020D0604000000000000" pitchFamily="34" charset="-127"/>
              </a:rPr>
              <a:t>, </a:t>
            </a:r>
            <a:r>
              <a:rPr kumimoji="1" lang="ko-KR" altLang="en-US" sz="2400" b="1" dirty="0">
                <a:latin typeface="NanumGothic" panose="020D0604000000000000" pitchFamily="34" charset="-127"/>
              </a:rPr>
              <a:t>제어의 흐름이 역전</a:t>
            </a:r>
            <a:r>
              <a:rPr kumimoji="1" lang="ko-KR" altLang="en-US" sz="2400" dirty="0">
                <a:latin typeface="NanumGothic" panose="020D0604000000000000" pitchFamily="34" charset="-127"/>
              </a:rPr>
              <a:t>되었다 하여서 </a:t>
            </a:r>
            <a:r>
              <a:rPr kumimoji="1" lang="en-US" altLang="ko-KR" sz="2400" b="1" dirty="0">
                <a:latin typeface="NanumGothic" panose="020D0604000000000000" pitchFamily="34" charset="-127"/>
              </a:rPr>
              <a:t>I</a:t>
            </a:r>
            <a:r>
              <a:rPr kumimoji="1" lang="en-US" altLang="ko-Kore-KR" sz="2400" b="1" dirty="0"/>
              <a:t>nversion Of Control </a:t>
            </a:r>
            <a:r>
              <a:rPr kumimoji="1" lang="ko-KR" altLang="en-US" sz="2400" dirty="0"/>
              <a:t>이라 함</a:t>
            </a:r>
            <a:endParaRPr kumimoji="1" lang="ko-Kore-KR" altLang="en-US" sz="2400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BD4F5A-D9A3-E452-A7A5-64A3B1AC1EF1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752583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6B227-DA41-AFF7-B837-A856E91D3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 err="1">
                <a:latin typeface="NanumGothic" panose="020D0604000000000000" pitchFamily="34" charset="-127"/>
              </a:rPr>
              <a:t>IoC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 Container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C791B-789C-C9F0-3B9F-23E1C2F59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000" y="3456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객체를 생성</a:t>
            </a:r>
            <a:endParaRPr lang="en-US" altLang="ko-KR" sz="2000" dirty="0">
              <a:effectLst/>
              <a:latin typeface="Helvetica Neue" panose="02000503000000020004" pitchFamily="2" charset="0"/>
              <a:ea typeface="Apple SD Gothic Neo" panose="020003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객체의 관계를 엮어 줌</a:t>
            </a:r>
            <a:endParaRPr lang="en-US" altLang="ko-KR" sz="20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객체를 제공해 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3B831-087C-7CDD-BA53-BCA3CD91EAB9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1488FB-585C-49AD-8E59-C1E9B2DCA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972000" y="1692000"/>
            <a:ext cx="10515600" cy="15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31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C713A-87DE-FEAE-757F-763AC723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스프링 컨테이너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–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</a:t>
            </a:r>
            <a:r>
              <a:rPr kumimoji="1" lang="en" altLang="ko-Kore-KR" sz="4000" dirty="0" err="1">
                <a:latin typeface="NanumGothic" panose="020D0604000000000000" pitchFamily="34" charset="-127"/>
              </a:rPr>
              <a:t>ApplicationContext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9C5DEC-FD53-22E1-F690-1365940F1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ore-KR" sz="2000" dirty="0" err="1">
                <a:effectLst/>
              </a:rPr>
              <a:t>BeanFactory</a:t>
            </a:r>
            <a:r>
              <a:rPr lang="ko-KR" altLang="en-US" sz="2000" dirty="0">
                <a:effectLst/>
              </a:rPr>
              <a:t>에 각종 부가서비스 추가</a:t>
            </a:r>
          </a:p>
          <a:p>
            <a:r>
              <a:rPr lang="en" altLang="ko-Kore-KR" sz="2000" dirty="0">
                <a:effectLst/>
              </a:rPr>
              <a:t>IoC </a:t>
            </a:r>
            <a:r>
              <a:rPr lang="ko-KR" altLang="en-US" sz="2000" dirty="0">
                <a:effectLst/>
              </a:rPr>
              <a:t>방식을 따라 만들어진 일종의 빈 팩토리</a:t>
            </a:r>
          </a:p>
          <a:p>
            <a:r>
              <a:rPr lang="ko-KR" altLang="en-US" sz="2000" dirty="0">
                <a:effectLst/>
              </a:rPr>
              <a:t>애플리케이션 전반에 걸쳐 모든 구성요소의 제어 작업을 담당하는 </a:t>
            </a:r>
            <a:r>
              <a:rPr lang="en" altLang="ko-Kore-KR" sz="2000" dirty="0">
                <a:effectLst/>
              </a:rPr>
              <a:t>IoC </a:t>
            </a:r>
            <a:r>
              <a:rPr lang="ko-KR" altLang="en-US" sz="2000" dirty="0">
                <a:effectLst/>
              </a:rPr>
              <a:t>엔진</a:t>
            </a:r>
          </a:p>
          <a:p>
            <a:r>
              <a:rPr lang="en" altLang="ko-Kore-KR" sz="2000" dirty="0" err="1">
                <a:effectLst/>
              </a:rPr>
              <a:t>BeanFactory</a:t>
            </a:r>
            <a:r>
              <a:rPr lang="en" altLang="ko-Kore-KR" sz="2000" dirty="0">
                <a:effectLst/>
              </a:rPr>
              <a:t> </a:t>
            </a:r>
            <a:r>
              <a:rPr lang="ko-KR" altLang="en-US" sz="2000" dirty="0">
                <a:effectLst/>
              </a:rPr>
              <a:t>기능을 모두 상속받아서 제공</a:t>
            </a:r>
            <a:endParaRPr lang="en-US" altLang="ko-KR" sz="2000" dirty="0">
              <a:effectLst/>
            </a:endParaRPr>
          </a:p>
          <a:p>
            <a:r>
              <a:rPr lang="ko-KR" altLang="en-US" sz="2000" dirty="0">
                <a:effectLst/>
              </a:rPr>
              <a:t>빈을 관리하고 검색하는 기능을 </a:t>
            </a:r>
            <a:r>
              <a:rPr lang="en" altLang="ko-Kore-KR" sz="2000" dirty="0" err="1">
                <a:effectLst/>
              </a:rPr>
              <a:t>BeanFactory</a:t>
            </a:r>
            <a:r>
              <a:rPr lang="ko-KR" altLang="en-US" sz="2000" dirty="0">
                <a:effectLst/>
              </a:rPr>
              <a:t>가 제공해주는데</a:t>
            </a:r>
            <a:r>
              <a:rPr lang="en-US" altLang="ko-KR" sz="2000" dirty="0">
                <a:effectLst/>
              </a:rPr>
              <a:t>, </a:t>
            </a:r>
            <a:r>
              <a:rPr lang="ko-KR" altLang="en-US" sz="2000" dirty="0">
                <a:effectLst/>
              </a:rPr>
              <a:t>그러면 둘의 차이가 </a:t>
            </a:r>
            <a:r>
              <a:rPr lang="ko-KR" altLang="en-US" sz="2000" dirty="0" err="1">
                <a:effectLst/>
              </a:rPr>
              <a:t>뭘까</a:t>
            </a:r>
            <a:r>
              <a:rPr lang="en-US" altLang="ko-KR" sz="2000" dirty="0">
                <a:effectLst/>
              </a:rPr>
              <a:t>?</a:t>
            </a:r>
          </a:p>
          <a:p>
            <a:r>
              <a:rPr lang="ko-KR" altLang="en-US" sz="2000" dirty="0">
                <a:effectLst/>
              </a:rPr>
              <a:t>애플리케이션을 개발할 때는 빈을 관리하고 조회하는 기능은 물론이고</a:t>
            </a:r>
            <a:r>
              <a:rPr lang="en-US" altLang="ko-KR" sz="2000" dirty="0">
                <a:effectLst/>
              </a:rPr>
              <a:t>, </a:t>
            </a:r>
            <a:r>
              <a:rPr lang="ko-KR" altLang="en-US" sz="2000" dirty="0">
                <a:effectLst/>
              </a:rPr>
              <a:t>수 많은 부가기능이 필요하다</a:t>
            </a:r>
            <a:r>
              <a:rPr lang="en-US" altLang="ko-KR" sz="2000" dirty="0">
                <a:effectLst/>
              </a:rPr>
              <a:t>.  </a:t>
            </a:r>
          </a:p>
          <a:p>
            <a:endParaRPr kumimoji="1" lang="ko-Kore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60594-0761-C708-112C-06C302F1A46C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421056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6B227-DA41-AFF7-B837-A856E91D3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스프링 컨테이너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–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</a:t>
            </a:r>
            <a:r>
              <a:rPr kumimoji="1" lang="en-US" altLang="ko-KR" sz="4000" dirty="0" err="1">
                <a:latin typeface="NanumGothic" panose="020D0604000000000000" pitchFamily="34" charset="-127"/>
              </a:rPr>
              <a:t>BeanFactory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C791B-789C-C9F0-3B9F-23E1C2F59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effectLst/>
                <a:latin typeface="Helvetica Neue" panose="02000503000000020004" pitchFamily="2" charset="0"/>
              </a:rPr>
              <a:t>스프링의 </a:t>
            </a:r>
            <a:r>
              <a:rPr lang="en" altLang="ko-Kore-KR" sz="2000" dirty="0">
                <a:effectLst/>
                <a:latin typeface="Helvetica Neue" panose="02000503000000020004" pitchFamily="2" charset="0"/>
              </a:rPr>
              <a:t>IoC</a:t>
            </a:r>
            <a:r>
              <a:rPr lang="ko-KR" altLang="en-US" sz="2000" dirty="0">
                <a:effectLst/>
                <a:latin typeface="Helvetica Neue" panose="02000503000000020004" pitchFamily="2" charset="0"/>
              </a:rPr>
              <a:t>를 담당하는 핵심 컨테이너</a:t>
            </a:r>
          </a:p>
          <a:p>
            <a:r>
              <a:rPr lang="ko-KR" altLang="en-US" sz="2000" dirty="0">
                <a:effectLst/>
                <a:latin typeface="Helvetica Neue" panose="02000503000000020004" pitchFamily="2" charset="0"/>
              </a:rPr>
              <a:t>빈을 등록하고 생성하고 조회하고 돌려주고</a:t>
            </a:r>
            <a:r>
              <a:rPr lang="en-US" altLang="ko-KR" sz="2000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sz="2000" dirty="0">
                <a:effectLst/>
                <a:latin typeface="Helvetica Neue" panose="02000503000000020004" pitchFamily="2" charset="0"/>
              </a:rPr>
              <a:t>그 외에 부가적인 빈을 관리하는 기능</a:t>
            </a:r>
          </a:p>
          <a:p>
            <a:r>
              <a:rPr lang="ko-KR" altLang="en-US" sz="2000" dirty="0">
                <a:effectLst/>
                <a:latin typeface="Helvetica Neue" panose="02000503000000020004" pitchFamily="2" charset="0"/>
              </a:rPr>
              <a:t>주로 빈의 생성과 제어의 관점</a:t>
            </a:r>
          </a:p>
          <a:p>
            <a:r>
              <a:rPr lang="ko-KR" altLang="en-US" sz="2000" dirty="0">
                <a:effectLst/>
                <a:latin typeface="Helvetica Neue" panose="02000503000000020004" pitchFamily="2" charset="0"/>
              </a:rPr>
              <a:t>빈의 생성과 관계설정 같은 제어를 담당하는 </a:t>
            </a:r>
            <a:r>
              <a:rPr lang="en" altLang="ko-Kore-KR" sz="2000" dirty="0">
                <a:effectLst/>
                <a:latin typeface="Helvetica Neue" panose="02000503000000020004" pitchFamily="2" charset="0"/>
              </a:rPr>
              <a:t>IoC </a:t>
            </a:r>
            <a:r>
              <a:rPr lang="ko-KR" altLang="en-US" sz="2000" dirty="0">
                <a:effectLst/>
                <a:latin typeface="Helvetica Neue" panose="02000503000000020004" pitchFamily="2" charset="0"/>
              </a:rPr>
              <a:t>오브젝트</a:t>
            </a:r>
          </a:p>
          <a:p>
            <a:r>
              <a:rPr lang="ko-KR" altLang="en-US" sz="2000" dirty="0">
                <a:effectLst/>
                <a:latin typeface="Helvetica Neue" panose="02000503000000020004" pitchFamily="2" charset="0"/>
              </a:rPr>
              <a:t>빈을 생성하고 관계를 설정하는 </a:t>
            </a:r>
            <a:r>
              <a:rPr lang="en" altLang="ko-Kore-KR" sz="2000" dirty="0">
                <a:effectLst/>
                <a:latin typeface="Helvetica Neue" panose="02000503000000020004" pitchFamily="2" charset="0"/>
              </a:rPr>
              <a:t>IoC</a:t>
            </a:r>
            <a:r>
              <a:rPr lang="ko-KR" altLang="en-US" sz="2000" dirty="0">
                <a:effectLst/>
                <a:latin typeface="Helvetica Neue" panose="02000503000000020004" pitchFamily="2" charset="0"/>
              </a:rPr>
              <a:t>의 기본 기능에 초점을 맞춘 것</a:t>
            </a:r>
          </a:p>
          <a:p>
            <a:r>
              <a:rPr lang="ko-KR" altLang="en-US" sz="2000" dirty="0">
                <a:effectLst/>
                <a:latin typeface="Helvetica Neue" panose="02000503000000020004" pitchFamily="2" charset="0"/>
              </a:rPr>
              <a:t>스프링 컨테이너의 최상위 인터페이스</a:t>
            </a:r>
            <a:endParaRPr lang="en-US" altLang="ko-KR" sz="2000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sz="2000" dirty="0">
                <a:effectLst/>
                <a:latin typeface="Helvetica Neue" panose="02000503000000020004" pitchFamily="2" charset="0"/>
              </a:rPr>
              <a:t>스프링 빈을 관리하고 조회하는 역할을 담당</a:t>
            </a:r>
            <a:endParaRPr lang="en-US" altLang="ko-KR" sz="2000" dirty="0">
              <a:effectLst/>
              <a:latin typeface="Helvetica Neue" panose="02000503000000020004" pitchFamily="2" charset="0"/>
            </a:endParaRPr>
          </a:p>
          <a:p>
            <a:r>
              <a:rPr lang="en" altLang="ko-Kore-KR" sz="2000" dirty="0" err="1">
                <a:effectLst/>
                <a:latin typeface="Helvetica Neue" panose="02000503000000020004" pitchFamily="2" charset="0"/>
              </a:rPr>
              <a:t>getBean</a:t>
            </a:r>
            <a:r>
              <a:rPr lang="en" altLang="ko-Kore-KR" sz="2000" dirty="0">
                <a:effectLst/>
                <a:latin typeface="Helvetica Neue" panose="02000503000000020004" pitchFamily="2" charset="0"/>
              </a:rPr>
              <a:t>() </a:t>
            </a:r>
            <a:r>
              <a:rPr lang="ko-KR" altLang="en-US" sz="2000" dirty="0">
                <a:effectLst/>
                <a:latin typeface="Helvetica Neue" panose="02000503000000020004" pitchFamily="2" charset="0"/>
              </a:rPr>
              <a:t>을 제공</a:t>
            </a:r>
            <a:endParaRPr lang="en-US" altLang="ko-KR" sz="2000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지금까지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우리가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사용했던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대부분의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기능은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ore-KR" sz="2000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BeanFactory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제공하는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3B831-087C-7CDD-BA53-BCA3CD91EAB9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3593527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05E92-D3E1-38DE-02AF-82248086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ko-Kore-KR" sz="4000" dirty="0" err="1">
                <a:latin typeface="NanumGothic" panose="020D0604000000000000" pitchFamily="34" charset="-127"/>
              </a:rPr>
              <a:t>BeanFactory</a:t>
            </a:r>
            <a:r>
              <a:rPr kumimoji="1" lang="en" altLang="ko-Kore-KR" sz="4000" dirty="0">
                <a:latin typeface="NanumGothic" panose="020D0604000000000000" pitchFamily="34" charset="-127"/>
              </a:rPr>
              <a:t>, </a:t>
            </a:r>
            <a:r>
              <a:rPr kumimoji="1" lang="en" altLang="ko-Kore-KR" sz="4000" dirty="0" err="1">
                <a:latin typeface="NanumGothic" panose="020D0604000000000000" pitchFamily="34" charset="-127"/>
              </a:rPr>
              <a:t>ApplicationContext</a:t>
            </a:r>
            <a:r>
              <a:rPr kumimoji="1" lang="en" altLang="ko-Kore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정리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67DF3B-BBE8-DBD8-DC53-EAED24DC2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ko-Kore-KR" sz="2000" dirty="0" err="1"/>
              <a:t>ApplicationContext</a:t>
            </a:r>
            <a:r>
              <a:rPr kumimoji="1" lang="ko-KR" altLang="en-US" sz="2000" dirty="0"/>
              <a:t>는 </a:t>
            </a:r>
            <a:r>
              <a:rPr kumimoji="1" lang="en" altLang="ko-Kore-KR" sz="2000" dirty="0" err="1"/>
              <a:t>BeanFactory</a:t>
            </a:r>
            <a:r>
              <a:rPr kumimoji="1" lang="ko-KR" altLang="en-US" sz="2000" dirty="0"/>
              <a:t>의 기능을 상속 받음</a:t>
            </a:r>
            <a:endParaRPr kumimoji="1" lang="en-US" altLang="ko-KR" sz="2000" dirty="0"/>
          </a:p>
          <a:p>
            <a:r>
              <a:rPr kumimoji="1" lang="en" altLang="ko-Kore-KR" sz="2000" dirty="0" err="1"/>
              <a:t>ApplicationContext</a:t>
            </a:r>
            <a:r>
              <a:rPr kumimoji="1" lang="ko-KR" altLang="en-US" sz="2000" dirty="0"/>
              <a:t>는 빈 관리기능 </a:t>
            </a:r>
            <a:r>
              <a:rPr kumimoji="1" lang="en-US" altLang="ko-KR" sz="2000" dirty="0"/>
              <a:t>+ </a:t>
            </a:r>
            <a:r>
              <a:rPr kumimoji="1" lang="ko-KR" altLang="en-US" sz="2000" dirty="0"/>
              <a:t>편리한 부가 기능을 제공</a:t>
            </a:r>
            <a:endParaRPr kumimoji="1" lang="en-US" altLang="ko-KR" sz="2000" dirty="0"/>
          </a:p>
          <a:p>
            <a:r>
              <a:rPr kumimoji="1" lang="en" altLang="ko-Kore-KR" sz="2000" dirty="0" err="1"/>
              <a:t>BeanFactory</a:t>
            </a:r>
            <a:r>
              <a:rPr kumimoji="1" lang="ko-KR" altLang="en-US" sz="2000" dirty="0"/>
              <a:t>를 직접 사용할 일은 거의 없음</a:t>
            </a:r>
            <a:r>
              <a:rPr kumimoji="1" lang="en-US" altLang="ko-KR" sz="2000" dirty="0"/>
              <a:t> </a:t>
            </a:r>
          </a:p>
          <a:p>
            <a:r>
              <a:rPr kumimoji="1" lang="ko-KR" altLang="en-US" sz="2000" dirty="0"/>
              <a:t>부가기능이 포함된 </a:t>
            </a:r>
            <a:r>
              <a:rPr kumimoji="1" lang="en" altLang="ko-Kore-KR" sz="2000" dirty="0" err="1"/>
              <a:t>ApplicationContext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사용</a:t>
            </a:r>
            <a:endParaRPr kumimoji="1" lang="en-US" altLang="ko-KR" sz="2000" dirty="0"/>
          </a:p>
          <a:p>
            <a:r>
              <a:rPr kumimoji="1" lang="en" altLang="ko-Kore-KR" sz="2000" dirty="0" err="1"/>
              <a:t>BeanFactory</a:t>
            </a:r>
            <a:r>
              <a:rPr kumimoji="1" lang="ko-KR" altLang="en-US" sz="2000" dirty="0"/>
              <a:t>나 </a:t>
            </a:r>
            <a:r>
              <a:rPr kumimoji="1" lang="en" altLang="ko-Kore-KR" sz="2000" dirty="0" err="1"/>
              <a:t>ApplicationContext</a:t>
            </a:r>
            <a:r>
              <a:rPr kumimoji="1" lang="ko-KR" altLang="en-US" sz="2000" dirty="0"/>
              <a:t>를 스프링 컨테이너라 부름</a:t>
            </a:r>
            <a:endParaRPr kumimoji="1" lang="ko-Kore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D41E6-4A4F-8CA9-FECA-76172273B657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428280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85B99-8238-7589-841E-A6C43BB7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000" dirty="0">
                <a:latin typeface="NanumGothic" panose="020D0604000000000000" pitchFamily="34" charset="-127"/>
              </a:rPr>
              <a:t>Bean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383605-7BB6-B2FB-7BF5-3938AE292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ko-Kore-KR" sz="2000" dirty="0">
                <a:effectLst/>
              </a:rPr>
              <a:t>1) Bean </a:t>
            </a:r>
          </a:p>
          <a:p>
            <a:pPr lvl="1"/>
            <a:r>
              <a:rPr lang="ko-KR" altLang="en-US" sz="1600" dirty="0">
                <a:effectLst/>
              </a:rPr>
              <a:t>스프링이 제어권을 가지고 직접 만들고 관계를 부여하는 오브젝트를 </a:t>
            </a:r>
            <a:r>
              <a:rPr lang="en" altLang="ko-Kore-KR" sz="1600" dirty="0">
                <a:effectLst/>
              </a:rPr>
              <a:t>JavaBean </a:t>
            </a:r>
            <a:r>
              <a:rPr lang="ko-KR" altLang="en-US" sz="1600" dirty="0">
                <a:effectLst/>
              </a:rPr>
              <a:t>또는 </a:t>
            </a:r>
            <a:r>
              <a:rPr lang="en" altLang="ko-Kore-KR" sz="1600" dirty="0">
                <a:effectLst/>
              </a:rPr>
              <a:t>EJB</a:t>
            </a:r>
            <a:r>
              <a:rPr lang="ko-KR" altLang="en-US" sz="1600" dirty="0">
                <a:effectLst/>
              </a:rPr>
              <a:t>에서 말하는 빈과 비슷한 오브젝트 단위의 애플리케이션 컴포넌트</a:t>
            </a:r>
          </a:p>
          <a:p>
            <a:pPr marL="0" indent="0">
              <a:buNone/>
            </a:pPr>
            <a:r>
              <a:rPr lang="en-US" altLang="ko-KR" sz="2000" dirty="0">
                <a:effectLst/>
              </a:rPr>
              <a:t>2) </a:t>
            </a:r>
            <a:r>
              <a:rPr lang="ko-KR" altLang="en-US" sz="2000" dirty="0">
                <a:effectLst/>
              </a:rPr>
              <a:t>스프링 </a:t>
            </a:r>
            <a:r>
              <a:rPr lang="en" altLang="ko-Kore-KR" sz="2000" dirty="0">
                <a:effectLst/>
              </a:rPr>
              <a:t>Bean </a:t>
            </a:r>
          </a:p>
          <a:p>
            <a:pPr lvl="1"/>
            <a:r>
              <a:rPr lang="ko-KR" altLang="en-US" sz="1600" dirty="0">
                <a:effectLst/>
              </a:rPr>
              <a:t>스프링 컨테이너가 생성과 관계 설정</a:t>
            </a:r>
            <a:r>
              <a:rPr lang="en-US" altLang="ko-KR" sz="1600" dirty="0">
                <a:effectLst/>
              </a:rPr>
              <a:t>, </a:t>
            </a:r>
            <a:r>
              <a:rPr lang="ko-KR" altLang="en-US" sz="1600" dirty="0">
                <a:effectLst/>
              </a:rPr>
              <a:t>사용 등을 제어해주는 제어의 역전이 적용된 오브젝트</a:t>
            </a:r>
          </a:p>
          <a:p>
            <a:pPr marL="0" indent="0">
              <a:buNone/>
            </a:pPr>
            <a:r>
              <a:rPr lang="en-US" altLang="ko-KR" sz="2000" dirty="0">
                <a:effectLst/>
              </a:rPr>
              <a:t>3) </a:t>
            </a:r>
            <a:r>
              <a:rPr lang="en" altLang="ko-Kore-KR" sz="2000" dirty="0">
                <a:effectLst/>
              </a:rPr>
              <a:t>Bean</a:t>
            </a:r>
          </a:p>
          <a:p>
            <a:pPr lvl="1"/>
            <a:r>
              <a:rPr lang="ko-KR" altLang="en-US" sz="1600" dirty="0">
                <a:effectLst/>
              </a:rPr>
              <a:t>스프링이 </a:t>
            </a:r>
            <a:r>
              <a:rPr lang="en" altLang="ko-Kore-KR" sz="1600" dirty="0">
                <a:effectLst/>
              </a:rPr>
              <a:t>IoC </a:t>
            </a:r>
            <a:r>
              <a:rPr lang="ko-KR" altLang="en-US" sz="1600" dirty="0">
                <a:effectLst/>
              </a:rPr>
              <a:t>방식으로 관리하는 오브젝트</a:t>
            </a:r>
            <a:endParaRPr lang="en-US" altLang="ko-KR" sz="1600" dirty="0">
              <a:effectLst/>
            </a:endParaRPr>
          </a:p>
          <a:p>
            <a:pPr lvl="1"/>
            <a:r>
              <a:rPr lang="ko-KR" altLang="en-US" sz="1600" dirty="0">
                <a:effectLst/>
              </a:rPr>
              <a:t>스프링이 직접 생성과 제어를 담당하는 오브젝트만을 빈</a:t>
            </a:r>
          </a:p>
          <a:p>
            <a:pPr marL="0" indent="0">
              <a:buNone/>
            </a:pPr>
            <a:r>
              <a:rPr lang="en-US" altLang="ko-KR" sz="2000" dirty="0">
                <a:effectLst/>
              </a:rPr>
              <a:t>4) </a:t>
            </a:r>
            <a:r>
              <a:rPr lang="ko-KR" altLang="en-US" sz="2000" dirty="0">
                <a:effectLst/>
              </a:rPr>
              <a:t>설정정보</a:t>
            </a:r>
            <a:r>
              <a:rPr lang="en-US" altLang="ko-KR" sz="2000" dirty="0">
                <a:effectLst/>
              </a:rPr>
              <a:t>/</a:t>
            </a:r>
            <a:r>
              <a:rPr lang="ko-KR" altLang="en-US" sz="2000" dirty="0">
                <a:effectLst/>
              </a:rPr>
              <a:t>설정 메타정보</a:t>
            </a:r>
          </a:p>
          <a:p>
            <a:pPr lvl="1"/>
            <a:r>
              <a:rPr lang="ko-KR" altLang="en-US" sz="1600" dirty="0">
                <a:effectLst/>
              </a:rPr>
              <a:t>스프링의 설정정보는 컨테이너에 어떤 기능을 세팅하거나 조정하는 경우에도 사용하지만</a:t>
            </a:r>
            <a:r>
              <a:rPr lang="en-US" altLang="ko-KR" sz="1600" dirty="0">
                <a:effectLst/>
              </a:rPr>
              <a:t>, </a:t>
            </a:r>
            <a:r>
              <a:rPr lang="ko-KR" altLang="en-US" sz="1600" dirty="0">
                <a:effectLst/>
              </a:rPr>
              <a:t>그보다도 </a:t>
            </a:r>
            <a:r>
              <a:rPr lang="en" altLang="ko-Kore-KR" sz="1600" dirty="0">
                <a:effectLst/>
              </a:rPr>
              <a:t>IoC </a:t>
            </a:r>
            <a:r>
              <a:rPr lang="ko-KR" altLang="en-US" sz="1600" dirty="0">
                <a:effectLst/>
              </a:rPr>
              <a:t>컨테이너에 의해 관리되는 애플리케이션 오브젝트를 생성하고 구성할 때 사용</a:t>
            </a:r>
          </a:p>
          <a:p>
            <a:pPr marL="0" indent="0">
              <a:buNone/>
            </a:pPr>
            <a:endParaRPr kumimoji="1" lang="ko-Kore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D5EE6-381C-127A-02E0-33946DE7FF0A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3718787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87C95-2607-0007-76C9-0B714882A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4000" dirty="0"/>
              <a:t>Spring Container</a:t>
            </a:r>
            <a:endParaRPr kumimoji="1" lang="ko-Kore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96F63E-4FA3-5CA7-E8A4-0FD42A4563B9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3C040B-66A0-F3B7-4F51-76F00E41CFAD}"/>
              </a:ext>
            </a:extLst>
          </p:cNvPr>
          <p:cNvSpPr/>
          <p:nvPr/>
        </p:nvSpPr>
        <p:spPr>
          <a:xfrm>
            <a:off x="6701281" y="1692000"/>
            <a:ext cx="4258849" cy="4258849"/>
          </a:xfrm>
          <a:prstGeom prst="rect">
            <a:avLst/>
          </a:pr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50929-4A9C-D0A1-9BF4-4EA8CA27A110}"/>
              </a:ext>
            </a:extLst>
          </p:cNvPr>
          <p:cNvSpPr txBox="1"/>
          <p:nvPr/>
        </p:nvSpPr>
        <p:spPr>
          <a:xfrm>
            <a:off x="7803287" y="1350160"/>
            <a:ext cx="205483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b="1" dirty="0">
                <a:latin typeface="NanumGothic" panose="020D0604000000000000" pitchFamily="34" charset="-127"/>
              </a:rPr>
              <a:t>스프링 컨테이너</a:t>
            </a:r>
            <a:endParaRPr lang="ko-Kore-KR" alt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AFF86-4242-F180-AD7F-17412F71C7EE}"/>
              </a:ext>
            </a:extLst>
          </p:cNvPr>
          <p:cNvSpPr txBox="1"/>
          <p:nvPr/>
        </p:nvSpPr>
        <p:spPr>
          <a:xfrm>
            <a:off x="7803287" y="2492158"/>
            <a:ext cx="205483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b="1" dirty="0">
                <a:latin typeface="NanumGothic" panose="020D0604000000000000" pitchFamily="34" charset="-127"/>
              </a:rPr>
              <a:t>스프링 빈 저장소</a:t>
            </a:r>
            <a:endParaRPr lang="ko-Kore-KR" altLang="en-US" sz="1600" b="1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0CB245-B207-BC13-5CE3-AF769CD43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310423"/>
              </p:ext>
            </p:extLst>
          </p:nvPr>
        </p:nvGraphicFramePr>
        <p:xfrm>
          <a:off x="7283784" y="3000984"/>
          <a:ext cx="3289166" cy="1628832"/>
        </p:xfrm>
        <a:graphic>
          <a:graphicData uri="http://schemas.openxmlformats.org/drawingml/2006/table">
            <a:tbl>
              <a:tblPr/>
              <a:tblGrid>
                <a:gridCol w="1644583">
                  <a:extLst>
                    <a:ext uri="{9D8B030D-6E8A-4147-A177-3AD203B41FA5}">
                      <a16:colId xmlns:a16="http://schemas.microsoft.com/office/drawing/2014/main" val="3061042894"/>
                    </a:ext>
                  </a:extLst>
                </a:gridCol>
                <a:gridCol w="1644583">
                  <a:extLst>
                    <a:ext uri="{9D8B030D-6E8A-4147-A177-3AD203B41FA5}">
                      <a16:colId xmlns:a16="http://schemas.microsoft.com/office/drawing/2014/main" val="2273102590"/>
                    </a:ext>
                  </a:extLst>
                </a:gridCol>
              </a:tblGrid>
              <a:tr h="540096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빈 이름</a:t>
                      </a:r>
                      <a:endParaRPr lang="ko-Kore-KR" altLang="en-US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solid"/>
                    </a:lnL>
                    <a:lnR w="19050" cmpd="sng">
                      <a:solidFill>
                        <a:schemeClr val="tx1"/>
                      </a:solidFill>
                      <a:prstDash val="solid"/>
                    </a:lnR>
                    <a:lnT w="19050" cmpd="sng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빈</a:t>
                      </a:r>
                      <a:r>
                        <a:rPr lang="ko-KR" altLang="en-US" b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객체</a:t>
                      </a:r>
                      <a:endParaRPr lang="ko-Kore-KR" altLang="en-US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solid"/>
                    </a:lnR>
                    <a:lnT w="19050" cmpd="sng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604560"/>
                  </a:ext>
                </a:extLst>
              </a:tr>
              <a:tr h="540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/>
                        <a:t>emailRepository</a:t>
                      </a: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000"/>
                        <a:t>EmailMSRepository</a:t>
                      </a:r>
                    </a:p>
                    <a:p>
                      <a:pPr algn="ctr"/>
                      <a:r>
                        <a:rPr lang="en-US" altLang="en-US" sz="1000"/>
                        <a:t>@f107c50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043276"/>
                  </a:ext>
                </a:extLst>
              </a:tr>
              <a:tr h="540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/>
                        <a:t>emailService</a:t>
                      </a:r>
                      <a:endParaRPr lang="ko-Kore-KR" altLang="en-US" sz="1400"/>
                    </a:p>
                    <a:p>
                      <a:pPr algn="ctr"/>
                      <a:endParaRPr lang="ko-Kore-KR" altLang="en-US" sz="1400" dirty="0"/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chemeClr val="tx1"/>
                      </a:solidFill>
                      <a:prstDash val="solid"/>
                    </a:lnT>
                    <a:lnB w="1905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000"/>
                        <a:t>OutlookSMTPService</a:t>
                      </a:r>
                    </a:p>
                    <a:p>
                      <a:pPr algn="ctr"/>
                      <a:r>
                        <a:rPr lang="en-US" altLang="en-US" sz="1000"/>
                        <a:t>@51133c06</a:t>
                      </a:r>
                      <a:endParaRPr lang="ko-Kore-KR" altLang="en-US" sz="1000"/>
                    </a:p>
                    <a:p>
                      <a:pPr algn="ctr"/>
                      <a:endParaRPr lang="ko-Kore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solid"/>
                    </a:lnR>
                    <a:lnT w="19050" cmpd="sng">
                      <a:solidFill>
                        <a:schemeClr val="tx1"/>
                      </a:solidFill>
                      <a:prstDash val="solid"/>
                    </a:lnT>
                    <a:lnB w="1905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56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37ADA4C-31F5-4FB8-8A24-6DC062E4F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57"/>
          <a:stretch/>
        </p:blipFill>
        <p:spPr>
          <a:xfrm>
            <a:off x="972000" y="1692000"/>
            <a:ext cx="5209779" cy="312313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A26B68-4286-47E4-9E36-4F6EACF4A9AD}"/>
              </a:ext>
            </a:extLst>
          </p:cNvPr>
          <p:cNvSpPr/>
          <p:nvPr/>
        </p:nvSpPr>
        <p:spPr>
          <a:xfrm>
            <a:off x="1426464" y="2621280"/>
            <a:ext cx="3742944" cy="9144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A9BFD5-B726-42F6-A0D3-9CFB5FB41E39}"/>
              </a:ext>
            </a:extLst>
          </p:cNvPr>
          <p:cNvSpPr/>
          <p:nvPr/>
        </p:nvSpPr>
        <p:spPr>
          <a:xfrm>
            <a:off x="1426464" y="3585016"/>
            <a:ext cx="4616196" cy="9144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CD3D256-62DD-483B-A185-85B5D4B076B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169408" y="3078480"/>
            <a:ext cx="2114376" cy="736920"/>
          </a:xfrm>
          <a:prstGeom prst="bentConnector3">
            <a:avLst>
              <a:gd name="adj1" fmla="val 82795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9404ADD-BDF5-4F82-8DAD-4B53CBBD85DA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042660" y="4042216"/>
            <a:ext cx="1241124" cy="39649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526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63B1521-AC99-69F9-B113-89BA58B40814}"/>
              </a:ext>
            </a:extLst>
          </p:cNvPr>
          <p:cNvSpPr txBox="1">
            <a:spLocks/>
          </p:cNvSpPr>
          <p:nvPr/>
        </p:nvSpPr>
        <p:spPr>
          <a:xfrm>
            <a:off x="570186" y="5111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스프링이란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A01108C-12DC-F8DC-4DEC-EE03CE1A5B45}"/>
              </a:ext>
            </a:extLst>
          </p:cNvPr>
          <p:cNvSpPr txBox="1">
            <a:spLocks/>
          </p:cNvSpPr>
          <p:nvPr/>
        </p:nvSpPr>
        <p:spPr>
          <a:xfrm>
            <a:off x="1263870" y="1836683"/>
            <a:ext cx="10515600" cy="424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1.1.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" altLang="ko-Kore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탄생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1.2.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" altLang="ko-Kore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목적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1.3.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" altLang="ko-Kore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핵심 전략</a:t>
            </a:r>
            <a:endParaRPr kumimoji="1" lang="ko-Kore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741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F1053-0B45-0DBA-D05C-650C86D4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/>
              <a:t>빈 이름 타입</a:t>
            </a:r>
            <a:r>
              <a:rPr kumimoji="1" lang="en-US" altLang="ko-KR" sz="4000" dirty="0"/>
              <a:t>, </a:t>
            </a:r>
            <a:r>
              <a:rPr kumimoji="1" lang="ko-KR" altLang="en-US" sz="4000" dirty="0"/>
              <a:t>의존관계 설정 그림</a:t>
            </a:r>
            <a:endParaRPr kumimoji="1" lang="ko-Kore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970E8-5175-F820-5AEB-58A7C9102097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7DF19C-DAF9-85F6-991C-46A8698EA373}"/>
              </a:ext>
            </a:extLst>
          </p:cNvPr>
          <p:cNvSpPr/>
          <p:nvPr/>
        </p:nvSpPr>
        <p:spPr>
          <a:xfrm>
            <a:off x="1499921" y="2034578"/>
            <a:ext cx="2091559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2">
                    <a:lumMod val="75000"/>
                  </a:schemeClr>
                </a:solidFill>
              </a:rPr>
              <a:t>클라이언트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9CCB77-C398-396B-A708-CAD8C5A8985E}"/>
              </a:ext>
            </a:extLst>
          </p:cNvPr>
          <p:cNvSpPr/>
          <p:nvPr/>
        </p:nvSpPr>
        <p:spPr>
          <a:xfrm>
            <a:off x="4963079" y="2034580"/>
            <a:ext cx="2091559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2">
                    <a:lumMod val="75000"/>
                  </a:schemeClr>
                </a:solidFill>
              </a:rPr>
              <a:t>메일</a:t>
            </a:r>
            <a:r>
              <a:rPr kumimoji="1" lang="ko-KR" altLang="en-US" dirty="0">
                <a:solidFill>
                  <a:schemeClr val="tx2">
                    <a:lumMod val="75000"/>
                  </a:schemeClr>
                </a:solidFill>
              </a:rPr>
              <a:t> 서비스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A350B2-4781-1686-0738-5C47623D67CA}"/>
              </a:ext>
            </a:extLst>
          </p:cNvPr>
          <p:cNvSpPr/>
          <p:nvPr/>
        </p:nvSpPr>
        <p:spPr>
          <a:xfrm>
            <a:off x="8426237" y="2034579"/>
            <a:ext cx="2091559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2">
                    <a:lumMod val="75000"/>
                  </a:schemeClr>
                </a:solidFill>
              </a:rPr>
              <a:t>메일 저장소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CAD83E-A4A7-CB45-D5D9-3A971B3B96B7}"/>
              </a:ext>
            </a:extLst>
          </p:cNvPr>
          <p:cNvSpPr/>
          <p:nvPr/>
        </p:nvSpPr>
        <p:spPr>
          <a:xfrm>
            <a:off x="977242" y="1730788"/>
            <a:ext cx="10195974" cy="3079208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1BC5B52-0E03-7503-3FD4-98FA34D6BCA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591480" y="2344634"/>
            <a:ext cx="1371599" cy="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8940303-7CF1-2C36-DC7B-2F0B90D357C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054638" y="2344635"/>
            <a:ext cx="1371599" cy="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70A1A8-66FC-9F4E-819E-4256AF03671E}"/>
              </a:ext>
            </a:extLst>
          </p:cNvPr>
          <p:cNvSpPr/>
          <p:nvPr/>
        </p:nvSpPr>
        <p:spPr>
          <a:xfrm>
            <a:off x="4622754" y="3834080"/>
            <a:ext cx="1199844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2">
                    <a:lumMod val="75000"/>
                  </a:schemeClr>
                </a:solidFill>
              </a:rPr>
              <a:t>Gmail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BC5206-4830-2526-CCC8-AB928D903693}"/>
              </a:ext>
            </a:extLst>
          </p:cNvPr>
          <p:cNvSpPr/>
          <p:nvPr/>
        </p:nvSpPr>
        <p:spPr>
          <a:xfrm>
            <a:off x="6160300" y="3836905"/>
            <a:ext cx="1219309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2">
                    <a:lumMod val="75000"/>
                  </a:schemeClr>
                </a:solidFill>
              </a:rPr>
              <a:t>Outlook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CD5482-CDDB-09A7-E637-DAAB4E577E2D}"/>
              </a:ext>
            </a:extLst>
          </p:cNvPr>
          <p:cNvSpPr/>
          <p:nvPr/>
        </p:nvSpPr>
        <p:spPr>
          <a:xfrm>
            <a:off x="7931366" y="3834080"/>
            <a:ext cx="1346744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2">
                    <a:lumMod val="75000"/>
                  </a:schemeClr>
                </a:solidFill>
              </a:rPr>
              <a:t>   SQL Server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9AD03E-127F-0FE7-40E7-316306A5CBDF}"/>
              </a:ext>
            </a:extLst>
          </p:cNvPr>
          <p:cNvSpPr/>
          <p:nvPr/>
        </p:nvSpPr>
        <p:spPr>
          <a:xfrm>
            <a:off x="9638814" y="3836620"/>
            <a:ext cx="1058334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2">
                    <a:lumMod val="75000"/>
                  </a:schemeClr>
                </a:solidFill>
              </a:rPr>
              <a:t>   Oracle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141738-303D-7D78-B219-55354D3551B9}"/>
              </a:ext>
            </a:extLst>
          </p:cNvPr>
          <p:cNvSpPr txBox="1"/>
          <p:nvPr/>
        </p:nvSpPr>
        <p:spPr>
          <a:xfrm>
            <a:off x="3419035" y="2067634"/>
            <a:ext cx="1566041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>
                <a:latin typeface="NanumGothic" panose="020D0604000000000000" pitchFamily="34" charset="-127"/>
              </a:rPr>
              <a:t>1.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 메일 전송</a:t>
            </a:r>
            <a:endParaRPr lang="ko-Kore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0E1943-A3DF-6C20-2BB5-C6D842F0CA14}"/>
              </a:ext>
            </a:extLst>
          </p:cNvPr>
          <p:cNvSpPr txBox="1"/>
          <p:nvPr/>
        </p:nvSpPr>
        <p:spPr>
          <a:xfrm>
            <a:off x="6954789" y="2061694"/>
            <a:ext cx="1566041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>
                <a:latin typeface="NanumGothic" panose="020D0604000000000000" pitchFamily="34" charset="-127"/>
              </a:rPr>
              <a:t>2.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 메일 내역 저장</a:t>
            </a:r>
            <a:endParaRPr lang="ko-Kore-KR" altLang="en-US" sz="1200" dirty="0"/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10511105-72EA-1702-BDC1-BD1F5B6D20A5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rot="16200000" flipH="1">
            <a:off x="5798300" y="2865250"/>
            <a:ext cx="1182214" cy="761096"/>
          </a:xfrm>
          <a:prstGeom prst="bentConnector3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C325BFBD-4E46-9DE7-4968-316A25BE139E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rot="5400000">
            <a:off x="5026074" y="2851294"/>
            <a:ext cx="1179389" cy="786183"/>
          </a:xfrm>
          <a:prstGeom prst="bentConnector3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5B32DC54-6864-06FD-034F-0A158FEA518F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rot="16200000" flipH="1">
            <a:off x="9229034" y="2897673"/>
            <a:ext cx="1181930" cy="695964"/>
          </a:xfrm>
          <a:prstGeom prst="bentConnector3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64C0128A-D815-FB7B-86E0-4C844F3B09BD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rot="5400000">
            <a:off x="8448683" y="2810746"/>
            <a:ext cx="1179390" cy="867279"/>
          </a:xfrm>
          <a:prstGeom prst="bentConnector3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Toric + Microsoft SQL | Data Integration">
            <a:extLst>
              <a:ext uri="{FF2B5EF4-FFF2-40B4-BE49-F238E27FC236}">
                <a16:creationId xmlns:a16="http://schemas.microsoft.com/office/drawing/2014/main" id="{29B48CC9-EF3E-7899-B088-6CA1DB6D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72299" b="-15119"/>
          <a:stretch/>
        </p:blipFill>
        <p:spPr bwMode="auto">
          <a:xfrm>
            <a:off x="7931364" y="3834080"/>
            <a:ext cx="288000" cy="3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8074F413-8DBF-E177-96B5-6FB4F9B6C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991" y="3904151"/>
            <a:ext cx="288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30318F26-1188-3B15-1A2D-A1A05FE28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698" y="3915698"/>
            <a:ext cx="216000" cy="16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38C36547-151D-F277-8AFA-70AFFDA0F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872" y="3890477"/>
            <a:ext cx="216000" cy="20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380A14-AD76-67D9-EFAA-0ECDA4E723EA}"/>
              </a:ext>
            </a:extLst>
          </p:cNvPr>
          <p:cNvSpPr/>
          <p:nvPr/>
        </p:nvSpPr>
        <p:spPr>
          <a:xfrm>
            <a:off x="977242" y="5043885"/>
            <a:ext cx="10195974" cy="1179389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C348A1A-9046-82C9-E075-600B8B4F02A0}"/>
              </a:ext>
            </a:extLst>
          </p:cNvPr>
          <p:cNvGrpSpPr/>
          <p:nvPr/>
        </p:nvGrpSpPr>
        <p:grpSpPr>
          <a:xfrm>
            <a:off x="1499921" y="1528175"/>
            <a:ext cx="1669164" cy="369332"/>
            <a:chOff x="1499921" y="1528175"/>
            <a:chExt cx="1669164" cy="36933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E2308FA-1975-8A91-BC0B-83BAE6468D81}"/>
                </a:ext>
              </a:extLst>
            </p:cNvPr>
            <p:cNvSpPr/>
            <p:nvPr/>
          </p:nvSpPr>
          <p:spPr>
            <a:xfrm>
              <a:off x="1499921" y="1528175"/>
              <a:ext cx="1669164" cy="36933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50B4EB-AC76-6EF5-7C7F-95052D34B5C6}"/>
                </a:ext>
              </a:extLst>
            </p:cNvPr>
            <p:cNvSpPr txBox="1"/>
            <p:nvPr/>
          </p:nvSpPr>
          <p:spPr>
            <a:xfrm>
              <a:off x="1725283" y="1574906"/>
              <a:ext cx="12184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400" b="1" dirty="0"/>
                <a:t>사용</a:t>
              </a:r>
              <a:r>
                <a:rPr kumimoji="1" lang="ko-KR" altLang="en-US" sz="1400" b="1" dirty="0"/>
                <a:t> </a:t>
              </a:r>
              <a:r>
                <a:rPr kumimoji="1" lang="ko-Kore-KR" altLang="en-US" sz="1400" b="1" dirty="0"/>
                <a:t>영역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424B0A-26CE-04D1-4AF2-4D42A6D6DBD9}"/>
              </a:ext>
            </a:extLst>
          </p:cNvPr>
          <p:cNvSpPr/>
          <p:nvPr/>
        </p:nvSpPr>
        <p:spPr>
          <a:xfrm>
            <a:off x="1499921" y="4913762"/>
            <a:ext cx="1669164" cy="369332"/>
          </a:xfrm>
          <a:prstGeom prst="rect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02877E-607D-9469-5252-1924A8BF372F}"/>
              </a:ext>
            </a:extLst>
          </p:cNvPr>
          <p:cNvSpPr txBox="1"/>
          <p:nvPr/>
        </p:nvSpPr>
        <p:spPr>
          <a:xfrm>
            <a:off x="1725283" y="4960493"/>
            <a:ext cx="1218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400" b="1" dirty="0"/>
              <a:t>구성</a:t>
            </a:r>
            <a:r>
              <a:rPr kumimoji="1" lang="ko-KR" altLang="en-US" sz="1400" b="1" dirty="0"/>
              <a:t> </a:t>
            </a:r>
            <a:r>
              <a:rPr kumimoji="1" lang="ko-Kore-KR" altLang="en-US" sz="1400" b="1" dirty="0"/>
              <a:t>영역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42219A-325E-07FD-EEAC-D3742F4D3339}"/>
              </a:ext>
            </a:extLst>
          </p:cNvPr>
          <p:cNvSpPr/>
          <p:nvPr/>
        </p:nvSpPr>
        <p:spPr>
          <a:xfrm>
            <a:off x="1501275" y="5433331"/>
            <a:ext cx="2091559" cy="6201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chemeClr val="tx2">
                    <a:lumMod val="75000"/>
                  </a:schemeClr>
                </a:solidFill>
              </a:rPr>
              <a:t>AppConfig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B788DE6-2979-5337-50B7-2BEBA54DAC9A}"/>
              </a:ext>
            </a:extLst>
          </p:cNvPr>
          <p:cNvCxnSpPr>
            <a:stCxn id="32" idx="3"/>
            <a:endCxn id="11" idx="2"/>
          </p:cNvCxnSpPr>
          <p:nvPr/>
        </p:nvCxnSpPr>
        <p:spPr>
          <a:xfrm flipV="1">
            <a:off x="3592834" y="4454191"/>
            <a:ext cx="1629842" cy="128919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40CD96-81AC-EA30-EAE7-00833380ED8D}"/>
              </a:ext>
            </a:extLst>
          </p:cNvPr>
          <p:cNvCxnSpPr>
            <a:cxnSpLocks/>
            <a:stCxn id="32" idx="3"/>
            <a:endCxn id="13" idx="2"/>
          </p:cNvCxnSpPr>
          <p:nvPr/>
        </p:nvCxnSpPr>
        <p:spPr>
          <a:xfrm flipV="1">
            <a:off x="3592834" y="4454191"/>
            <a:ext cx="5011904" cy="128919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041AA3C-1671-2786-FE1C-C52BC5EA442F}"/>
              </a:ext>
            </a:extLst>
          </p:cNvPr>
          <p:cNvSpPr txBox="1"/>
          <p:nvPr/>
        </p:nvSpPr>
        <p:spPr>
          <a:xfrm>
            <a:off x="6096000" y="5110350"/>
            <a:ext cx="723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75000"/>
                  </a:schemeClr>
                </a:solidFill>
              </a:rPr>
              <a:t>생성</a:t>
            </a:r>
            <a:endParaRPr lang="ko-Kore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4BE632-C3C2-ABB5-8E8D-5035410ECB49}"/>
              </a:ext>
            </a:extLst>
          </p:cNvPr>
          <p:cNvSpPr txBox="1"/>
          <p:nvPr/>
        </p:nvSpPr>
        <p:spPr>
          <a:xfrm>
            <a:off x="4202055" y="4513965"/>
            <a:ext cx="723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75000"/>
                  </a:schemeClr>
                </a:solidFill>
              </a:rPr>
              <a:t>생성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96777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CAA0F-5345-ADA9-2BDE-D5A1EE1F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4000" dirty="0"/>
              <a:t>역할에</a:t>
            </a:r>
            <a:r>
              <a:rPr kumimoji="1" lang="ko-KR" altLang="en-US" sz="4000" dirty="0"/>
              <a:t> 따른 세가지 빈 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4DE32A-7E2D-8135-23E7-463E235CD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8688" cy="4351338"/>
          </a:xfrm>
        </p:spPr>
        <p:txBody>
          <a:bodyPr>
            <a:normAutofit/>
          </a:bodyPr>
          <a:lstStyle/>
          <a:p>
            <a:r>
              <a:rPr kumimoji="1" lang="en" altLang="ko-Kore-KR" sz="2000" dirty="0"/>
              <a:t>ROLE_APPLICATION</a:t>
            </a:r>
          </a:p>
          <a:p>
            <a:pPr lvl="1"/>
            <a:r>
              <a:rPr kumimoji="1" lang="ko-KR" altLang="en-US" sz="1800" dirty="0"/>
              <a:t>애플리케이션 </a:t>
            </a:r>
            <a:r>
              <a:rPr kumimoji="1" lang="ko-KR" altLang="en-US" sz="1800"/>
              <a:t>로직 빈</a:t>
            </a:r>
            <a:r>
              <a:rPr kumimoji="1" lang="en-US" altLang="ko-KR" sz="1800"/>
              <a:t>, </a:t>
            </a:r>
            <a:r>
              <a:rPr kumimoji="1" lang="ko-KR" altLang="en-US" sz="1800"/>
              <a:t>애플리케이션 </a:t>
            </a:r>
            <a:r>
              <a:rPr kumimoji="1" lang="ko-KR" altLang="en-US" sz="1800" dirty="0"/>
              <a:t>인프라 빈처럼 애플리케이션이 동작하는 중에 사용 되는 빈</a:t>
            </a:r>
            <a:endParaRPr kumimoji="1" lang="en-US" altLang="ko-KR" sz="1800" dirty="0"/>
          </a:p>
          <a:p>
            <a:pPr marL="457200" lvl="1" indent="0">
              <a:buNone/>
            </a:pPr>
            <a:endParaRPr kumimoji="1" lang="en-US" altLang="ko-KR" sz="1800" dirty="0"/>
          </a:p>
          <a:p>
            <a:r>
              <a:rPr kumimoji="1" lang="en" altLang="ko-Kore-KR" sz="2000" dirty="0"/>
              <a:t>ROLE_SUPPORT</a:t>
            </a:r>
            <a:endParaRPr kumimoji="1" lang="en" altLang="ko-Kore-KR" sz="2400" dirty="0"/>
          </a:p>
          <a:p>
            <a:pPr lvl="1"/>
            <a:r>
              <a:rPr kumimoji="1" lang="ko-KR" altLang="en-US" sz="1800" dirty="0"/>
              <a:t>복합 구조의 빈을 정의할 때 보조적으로 사용되는 빈의 역할을 지정하려고 정의 된 것</a:t>
            </a:r>
          </a:p>
          <a:p>
            <a:pPr marL="0" indent="0">
              <a:buNone/>
            </a:pPr>
            <a:endParaRPr kumimoji="1" lang="ko-KR" altLang="en-US" sz="1800" dirty="0"/>
          </a:p>
          <a:p>
            <a:r>
              <a:rPr kumimoji="1" lang="en" altLang="ko-Kore-KR" sz="2000" dirty="0"/>
              <a:t>ROLE_INFRASTRUCTURE</a:t>
            </a:r>
          </a:p>
          <a:p>
            <a:pPr lvl="1"/>
            <a:r>
              <a:rPr kumimoji="1" lang="en" altLang="ko-Kore-KR" sz="1800" dirty="0"/>
              <a:t>&lt;</a:t>
            </a:r>
            <a:r>
              <a:rPr kumimoji="1" lang="en" altLang="ko-Kore-KR" sz="1800" dirty="0" err="1"/>
              <a:t>context:annotation-config</a:t>
            </a:r>
            <a:r>
              <a:rPr kumimoji="1" lang="en" altLang="ko-Kore-KR" sz="1800" dirty="0"/>
              <a:t>&gt; </a:t>
            </a:r>
            <a:r>
              <a:rPr kumimoji="1" lang="ko-KR" altLang="en-US" sz="1800" dirty="0"/>
              <a:t>같은 전용 태그에 의해 등록되는 컨테이너 인프라 빈</a:t>
            </a:r>
            <a:endParaRPr kumimoji="1" lang="ko-Kore-KR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EB4C96-B18E-44B3-AE7D-24AF6EBE9CC4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476572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14305-AD60-8D5A-CD06-C181D1EA7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NanumGothic" panose="020D0604000000000000" pitchFamily="34" charset="-127"/>
              </a:rPr>
              <a:t>IoC</a:t>
            </a:r>
            <a:r>
              <a:rPr kumimoji="1" lang="en-US" altLang="ko-Kore-KR" dirty="0">
                <a:latin typeface="NanumGothic" panose="020D0604000000000000" pitchFamily="34" charset="-127"/>
              </a:rPr>
              <a:t> Container</a:t>
            </a:r>
            <a:r>
              <a:rPr kumimoji="1" lang="ko-KR" altLang="en-US" dirty="0">
                <a:latin typeface="NanumGothic" panose="020D0604000000000000" pitchFamily="34" charset="-127"/>
              </a:rPr>
              <a:t>가 </a:t>
            </a:r>
            <a:r>
              <a:rPr kumimoji="1" lang="en-US" altLang="ko-KR" dirty="0">
                <a:latin typeface="NanumGothic" panose="020D0604000000000000" pitchFamily="34" charset="-127"/>
              </a:rPr>
              <a:t>Bean</a:t>
            </a:r>
            <a:r>
              <a:rPr kumimoji="1" lang="ko-KR" altLang="en-US" dirty="0">
                <a:latin typeface="NanumGothic" panose="020D0604000000000000" pitchFamily="34" charset="-127"/>
              </a:rPr>
              <a:t>을 관리하는 방법</a:t>
            </a:r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CDE00-EEEE-93DC-7CFE-7C0954ED78D0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1E4000-8CEA-4D34-A8F4-A4BFBE9CA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0"/>
          <a:stretch/>
        </p:blipFill>
        <p:spPr>
          <a:xfrm>
            <a:off x="972000" y="1692000"/>
            <a:ext cx="1016082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07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14305-AD60-8D5A-CD06-C181D1EA7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NanumGothic" panose="020D0604000000000000" pitchFamily="34" charset="-127"/>
              </a:rPr>
              <a:t>IoC</a:t>
            </a:r>
            <a:r>
              <a:rPr kumimoji="1" lang="en-US" altLang="ko-Kore-KR" dirty="0">
                <a:latin typeface="NanumGothic" panose="020D0604000000000000" pitchFamily="34" charset="-127"/>
              </a:rPr>
              <a:t> Container</a:t>
            </a:r>
            <a:r>
              <a:rPr kumimoji="1" lang="ko-KR" altLang="en-US" dirty="0">
                <a:latin typeface="NanumGothic" panose="020D0604000000000000" pitchFamily="34" charset="-127"/>
              </a:rPr>
              <a:t>가 </a:t>
            </a:r>
            <a:r>
              <a:rPr kumimoji="1" lang="en-US" altLang="ko-KR" dirty="0">
                <a:latin typeface="NanumGothic" panose="020D0604000000000000" pitchFamily="34" charset="-127"/>
              </a:rPr>
              <a:t>Bean</a:t>
            </a:r>
            <a:r>
              <a:rPr kumimoji="1" lang="ko-KR" altLang="en-US" dirty="0">
                <a:latin typeface="NanumGothic" panose="020D0604000000000000" pitchFamily="34" charset="-127"/>
              </a:rPr>
              <a:t>을 관리하는 방법</a:t>
            </a:r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CDE00-EEEE-93DC-7CFE-7C0954ED78D0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698688-2707-4364-853B-6FAE60B9A5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72"/>
          <a:stretch/>
        </p:blipFill>
        <p:spPr>
          <a:xfrm>
            <a:off x="972000" y="1692000"/>
            <a:ext cx="1018368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18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B87BF-8610-386D-AE66-00EB36BA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000" dirty="0">
                <a:latin typeface="NanumGothic" panose="020D0604000000000000" pitchFamily="34" charset="-127"/>
              </a:rPr>
              <a:t>Singleton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D52053-3926-E93F-DCDE-5C6249EBB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소프트웨어 디자인 패턴 중 하나</a:t>
            </a:r>
            <a:endParaRPr kumimoji="1" lang="en-US" altLang="ko-KR" sz="2000" dirty="0"/>
          </a:p>
          <a:p>
            <a:r>
              <a:rPr kumimoji="1" lang="ko-KR" altLang="en-US" sz="2000" dirty="0"/>
              <a:t>인스턴스를 </a:t>
            </a:r>
            <a:r>
              <a:rPr kumimoji="1" lang="ko-KR" altLang="en-US" sz="2000" b="1" dirty="0"/>
              <a:t>오직 하나만 생성하고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인스턴스에 대한 전역적인 접근 지점을 제공</a:t>
            </a:r>
            <a:r>
              <a:rPr kumimoji="1" lang="ko-KR" altLang="en-US" sz="2000" dirty="0"/>
              <a:t>하는 것</a:t>
            </a:r>
            <a:endParaRPr kumimoji="1" lang="en-US" altLang="ko-KR" sz="2000" dirty="0"/>
          </a:p>
          <a:p>
            <a:r>
              <a:rPr kumimoji="1" lang="en-US" altLang="ko-KR" sz="2000" dirty="0"/>
              <a:t>Singleton </a:t>
            </a:r>
            <a:r>
              <a:rPr kumimoji="1" lang="ko-KR" altLang="en-US" sz="2000" dirty="0"/>
              <a:t>구현 방법</a:t>
            </a:r>
            <a:endParaRPr kumimoji="1" lang="en-US" altLang="ko-KR" sz="2000" dirty="0"/>
          </a:p>
          <a:p>
            <a:pPr lvl="1">
              <a:lnSpc>
                <a:spcPct val="150000"/>
              </a:lnSpc>
            </a:pPr>
            <a:r>
              <a:rPr kumimoji="1" lang="ko-KR" altLang="en-US" sz="1600" dirty="0"/>
              <a:t>생성자는 </a:t>
            </a:r>
            <a:r>
              <a:rPr kumimoji="1" lang="en" altLang="ko-Kore-KR" sz="1600" dirty="0"/>
              <a:t>private</a:t>
            </a:r>
            <a:r>
              <a:rPr kumimoji="1" lang="ko-KR" altLang="en-US" sz="1600" dirty="0"/>
              <a:t>로 선언</a:t>
            </a:r>
            <a:endParaRPr kumimoji="1" lang="en-US" altLang="ko-KR" sz="1600" dirty="0"/>
          </a:p>
          <a:p>
            <a:pPr lvl="1">
              <a:lnSpc>
                <a:spcPct val="150000"/>
              </a:lnSpc>
            </a:pPr>
            <a:r>
              <a:rPr kumimoji="1" lang="ko-KR" altLang="en-US" sz="1600" dirty="0"/>
              <a:t>정적 메서드를 통한 인스턴스 반환</a:t>
            </a:r>
            <a:endParaRPr kumimoji="1" lang="en-US" altLang="ko-KR" sz="1600" dirty="0"/>
          </a:p>
          <a:p>
            <a:pPr lvl="1">
              <a:lnSpc>
                <a:spcPct val="150000"/>
              </a:lnSpc>
            </a:pPr>
            <a:r>
              <a:rPr kumimoji="1" lang="ko-KR" altLang="en-US" sz="1600" dirty="0"/>
              <a:t>이 메서드는 항상 동일한 인스턴스를 반환하도록 구현해야 함</a:t>
            </a:r>
            <a:endParaRPr kumimoji="1" lang="ko-Kore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B0F2A3-E394-7D55-6642-A9E090E8FF0B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3130291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B87BF-8610-386D-AE66-00EB36BA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000" dirty="0">
                <a:latin typeface="NanumGothic" panose="020D0604000000000000" pitchFamily="34" charset="-127"/>
              </a:rPr>
              <a:t>Singleton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B0F2A3-E394-7D55-6642-A9E090E8FF0B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E5F7D3-3487-4789-9B29-FDFA762A5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879"/>
          <a:stretch/>
        </p:blipFill>
        <p:spPr>
          <a:xfrm>
            <a:off x="972000" y="1692000"/>
            <a:ext cx="10012230" cy="45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68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EE5DB-CD45-5428-B13C-EABAF0B4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</a:rPr>
              <a:t>Singleton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의 문제점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BD7D5-8D17-763C-D37D-C45193808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전역 상태</a:t>
            </a:r>
            <a:endParaRPr kumimoji="1" lang="en-US" altLang="ko-KR" sz="2400" dirty="0"/>
          </a:p>
          <a:p>
            <a:r>
              <a:rPr kumimoji="1" lang="ko-KR" altLang="en-US" sz="2400" dirty="0"/>
              <a:t>테스트 어려움</a:t>
            </a:r>
            <a:endParaRPr kumimoji="1" lang="en-US" altLang="ko-KR" sz="2400" dirty="0"/>
          </a:p>
          <a:p>
            <a:r>
              <a:rPr kumimoji="1" lang="en-US" altLang="ko-KR" sz="2400" dirty="0"/>
              <a:t>Singleton</a:t>
            </a:r>
            <a:r>
              <a:rPr kumimoji="1" lang="ko-KR" altLang="en-US" sz="2400" dirty="0"/>
              <a:t> 패턴 구현 복잡성</a:t>
            </a:r>
            <a:endParaRPr kumimoji="1" lang="en-US" altLang="ko-KR" sz="2400" dirty="0"/>
          </a:p>
          <a:p>
            <a:r>
              <a:rPr kumimoji="1" lang="ko-KR" altLang="en-US" sz="2400" dirty="0"/>
              <a:t>객체의 책임 증가</a:t>
            </a:r>
            <a:endParaRPr kumimoji="1" lang="en-US" altLang="ko-KR" sz="2400" dirty="0"/>
          </a:p>
          <a:p>
            <a:r>
              <a:rPr kumimoji="1" lang="ko-KR" altLang="en-US" sz="2400" dirty="0"/>
              <a:t>의존성 제어 어려움 </a:t>
            </a:r>
            <a:endParaRPr kumimoji="1" lang="ko-Kore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10D84-710F-8F00-CAEA-B5F53695C170}"/>
              </a:ext>
            </a:extLst>
          </p:cNvPr>
          <p:cNvSpPr txBox="1"/>
          <p:nvPr/>
        </p:nvSpPr>
        <p:spPr>
          <a:xfrm>
            <a:off x="8458200" y="6467288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792246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D49E2-A788-3AF2-6DBC-A1CACAC7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/>
              <a:t>빈 </a:t>
            </a:r>
            <a:r>
              <a:rPr kumimoji="1" lang="ko-KR" altLang="en-US" sz="4000" dirty="0" err="1"/>
              <a:t>스코프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83CCBF-8404-4A3F-D43D-54036C15F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 err="1"/>
              <a:t>싱글톤</a:t>
            </a:r>
            <a:endParaRPr kumimoji="1" lang="en-US" altLang="ko-KR" sz="2400" dirty="0"/>
          </a:p>
          <a:p>
            <a:r>
              <a:rPr kumimoji="1" lang="ko-KR" altLang="en-US" sz="2400" dirty="0"/>
              <a:t>프로토타입</a:t>
            </a:r>
            <a:endParaRPr kumimoji="1" lang="en-US" altLang="ko-KR" sz="2400" dirty="0"/>
          </a:p>
          <a:p>
            <a:r>
              <a:rPr kumimoji="1" lang="ko-KR" altLang="en-US" sz="2400" dirty="0"/>
              <a:t>요청</a:t>
            </a:r>
            <a:endParaRPr kumimoji="1" lang="en-US" altLang="ko-KR" sz="2400" dirty="0"/>
          </a:p>
          <a:p>
            <a:r>
              <a:rPr kumimoji="1" lang="ko-KR" altLang="en-US" sz="2400" dirty="0"/>
              <a:t>세션</a:t>
            </a:r>
            <a:r>
              <a:rPr kumimoji="1" lang="en-US" altLang="ko-KR" sz="2400" dirty="0"/>
              <a:t>, </a:t>
            </a:r>
            <a:r>
              <a:rPr kumimoji="1" lang="ko-KR" altLang="en-US" sz="2400" dirty="0"/>
              <a:t>글로벌세션</a:t>
            </a:r>
            <a:endParaRPr kumimoji="1" lang="en-US" altLang="ko-KR" sz="2400" dirty="0"/>
          </a:p>
          <a:p>
            <a:r>
              <a:rPr kumimoji="1" lang="ko-KR" altLang="en-US" sz="2400" dirty="0"/>
              <a:t>애플리케이션</a:t>
            </a:r>
            <a:endParaRPr kumimoji="1" lang="ko-Kore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00D09-828F-53EC-D5D3-008F35BFE5EE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1597391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2661C-5827-C18D-2B2E-F2FA5118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/>
              <a:t>의존 관계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83727D-0601-0AE6-3306-7E326C6AC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b="1" dirty="0"/>
              <a:t>B</a:t>
            </a:r>
            <a:r>
              <a:rPr kumimoji="1" lang="ko-KR" altLang="en-US" sz="2400" b="1" dirty="0"/>
              <a:t>의 변화가 </a:t>
            </a:r>
            <a:r>
              <a:rPr kumimoji="1" lang="en-US" altLang="ko-KR" sz="2400" b="1" dirty="0"/>
              <a:t>A</a:t>
            </a:r>
            <a:r>
              <a:rPr kumimoji="1" lang="ko-KR" altLang="en-US" sz="2400" b="1" dirty="0"/>
              <a:t>에 영향을 </a:t>
            </a:r>
            <a:r>
              <a:rPr kumimoji="1" lang="ko-KR" altLang="en-US" sz="2400" dirty="0"/>
              <a:t>미친다는 뜻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런타임 시에 </a:t>
            </a:r>
            <a:r>
              <a:rPr kumimoji="1" lang="ko-KR" altLang="en-US" sz="2400" b="1" dirty="0"/>
              <a:t>의존관계를 맺는 대상</a:t>
            </a:r>
            <a:endParaRPr kumimoji="1" lang="en-US" altLang="ko-KR" sz="2400" b="1" dirty="0"/>
          </a:p>
          <a:p>
            <a:endParaRPr kumimoji="1" lang="en-US" altLang="ko-KR" sz="2400" b="1" dirty="0"/>
          </a:p>
          <a:p>
            <a:r>
              <a:rPr kumimoji="1" lang="ko-KR" altLang="en-US" sz="2400" dirty="0"/>
              <a:t>하나의 객체가 </a:t>
            </a:r>
            <a:r>
              <a:rPr kumimoji="1" lang="ko-KR" altLang="en-US" sz="2400" b="1" dirty="0"/>
              <a:t>다른 객체에 의존</a:t>
            </a:r>
            <a:r>
              <a:rPr kumimoji="1" lang="ko-KR" altLang="en-US" sz="2400" dirty="0"/>
              <a:t>하고 있다는 의미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하나의 객체가 다른 객체를 사용하고 있는 경우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다른 객체를 </a:t>
            </a:r>
            <a:r>
              <a:rPr kumimoji="1" lang="ko-KR" altLang="en-US" sz="2400" b="1" dirty="0"/>
              <a:t>생성하거나 직접 참조</a:t>
            </a:r>
            <a:r>
              <a:rPr kumimoji="1" lang="ko-KR" altLang="en-US" sz="2400" dirty="0"/>
              <a:t>하는 것을 의미</a:t>
            </a:r>
            <a:endParaRPr kumimoji="1" lang="en-US" altLang="ko-KR" sz="2400" dirty="0"/>
          </a:p>
          <a:p>
            <a:endParaRPr kumimoji="1" lang="ko-Kore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6FA5A-F982-1C0C-0FAD-63C448D628F9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3066745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33599-F155-5600-D8CA-288864AE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000" dirty="0">
                <a:latin typeface="NanumGothic" panose="020D0604000000000000" pitchFamily="34" charset="-127"/>
              </a:rPr>
              <a:t>DI(Dependency Injection) 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F36ED9-2611-3EA6-0D79-6EC2A98EA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en-US" sz="2400" dirty="0" err="1"/>
              <a:t>IoC</a:t>
            </a:r>
            <a:r>
              <a:rPr kumimoji="1" lang="en-US" altLang="en-US" sz="2400" dirty="0"/>
              <a:t> </a:t>
            </a:r>
            <a:r>
              <a:rPr kumimoji="1" lang="ko-KR" altLang="en-US" sz="2400" dirty="0"/>
              <a:t>소프트웨어에서 자주 발견할 수 있는 개념</a:t>
            </a:r>
            <a:endParaRPr kumimoji="1" lang="en-US" altLang="ko-KR" sz="2400" dirty="0"/>
          </a:p>
          <a:p>
            <a:r>
              <a:rPr kumimoji="1" lang="ko-KR" altLang="en-US" sz="2400" b="1" dirty="0"/>
              <a:t>외부로부터 의존 관계를 주입</a:t>
            </a:r>
            <a:r>
              <a:rPr kumimoji="1" lang="ko-KR" altLang="en-US" sz="2400" dirty="0"/>
              <a:t> 받는 것</a:t>
            </a:r>
            <a:endParaRPr kumimoji="1" lang="en-US" altLang="ko-KR" sz="2400" dirty="0"/>
          </a:p>
          <a:p>
            <a:r>
              <a:rPr kumimoji="1" lang="ko-KR" altLang="en-US" sz="2400" dirty="0"/>
              <a:t>런타임시 의존 오브젝트를 사용할 수 있도록 레퍼런스를 전달 받는 과정</a:t>
            </a:r>
            <a:endParaRPr kumimoji="1" lang="en-US" altLang="ko-KR" sz="2400" dirty="0"/>
          </a:p>
          <a:p>
            <a:r>
              <a:rPr kumimoji="1" lang="en-US" altLang="en-US" sz="2400" dirty="0"/>
              <a:t>DI</a:t>
            </a:r>
            <a:r>
              <a:rPr kumimoji="1" lang="ko-KR" altLang="en-US" sz="2400" dirty="0"/>
              <a:t>의 장점</a:t>
            </a:r>
            <a:endParaRPr kumimoji="1" lang="en-US" altLang="ko-KR" sz="2400" dirty="0"/>
          </a:p>
          <a:p>
            <a:pPr lvl="1"/>
            <a:r>
              <a:rPr kumimoji="1" lang="ko-KR" altLang="en-US" sz="2000" dirty="0"/>
              <a:t>객체 지향 설계 수월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결합도가 낮아짐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변경에 영향이 적음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확장에 유리함</a:t>
            </a:r>
            <a:endParaRPr kumimoji="1" lang="ko-Kore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596CB-AF10-07D3-D3EF-F02230F243FA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3445475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27A87D-76E9-3CCC-44AA-E860F9938EDC}"/>
              </a:ext>
            </a:extLst>
          </p:cNvPr>
          <p:cNvSpPr/>
          <p:nvPr/>
        </p:nvSpPr>
        <p:spPr>
          <a:xfrm>
            <a:off x="4787153" y="2837329"/>
            <a:ext cx="4736409" cy="209774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389F40-E6D7-135C-1CAB-1C2383730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094" y="1290706"/>
            <a:ext cx="7420553" cy="4351338"/>
          </a:xfrm>
        </p:spPr>
        <p:txBody>
          <a:bodyPr anchor="t">
            <a:normAutofit/>
          </a:bodyPr>
          <a:lstStyle/>
          <a:p>
            <a:r>
              <a:rPr kumimoji="1" lang="en-US" altLang="ko-KR" sz="2000" dirty="0">
                <a:latin typeface="NanumGothic" panose="020D0604000000000000" pitchFamily="34" charset="-127"/>
              </a:rPr>
              <a:t>2002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년 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10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월 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Rod Johnson </a:t>
            </a:r>
            <a:endParaRPr kumimoji="1" lang="en-US" altLang="ko-Kore-KR" sz="2000" dirty="0">
              <a:latin typeface="NanumGothic" panose="020D0604000000000000" pitchFamily="34" charset="-127"/>
            </a:endParaRPr>
          </a:p>
          <a:p>
            <a:r>
              <a:rPr kumimoji="1" lang="en-US" altLang="ko-KR" sz="2000" dirty="0">
                <a:latin typeface="NanumGothic" panose="020D0604000000000000" pitchFamily="34" charset="-127"/>
              </a:rPr>
              <a:t>“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Expert One-on-One J2EE Design and Development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”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 발간</a:t>
            </a:r>
            <a:endParaRPr kumimoji="1" lang="en" altLang="ko-Kore-KR" sz="2000" dirty="0">
              <a:latin typeface="NanumGothic" panose="020D0604000000000000" pitchFamily="34" charset="-127"/>
            </a:endParaRPr>
          </a:p>
          <a:p>
            <a:r>
              <a:rPr kumimoji="1" lang="ko-KR" altLang="en-US" sz="2000" dirty="0">
                <a:latin typeface="NanumGothic" panose="020D0604000000000000" pitchFamily="34" charset="-127"/>
              </a:rPr>
              <a:t>오픈소스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프로젝트 진행</a:t>
            </a:r>
            <a:endParaRPr kumimoji="1" lang="ko-Kore-KR" altLang="en-US" sz="2000" dirty="0">
              <a:latin typeface="NanumGothic" panose="020D0604000000000000" pitchFamily="34" charset="-127"/>
            </a:endParaRPr>
          </a:p>
        </p:txBody>
      </p:sp>
      <p:pic>
        <p:nvPicPr>
          <p:cNvPr id="1026" name="Picture 2" descr="Expert One-on-One J2EE Design and Development | Johnson, Rod - 모바일교보문고">
            <a:extLst>
              <a:ext uri="{FF2B5EF4-FFF2-40B4-BE49-F238E27FC236}">
                <a16:creationId xmlns:a16="http://schemas.microsoft.com/office/drawing/2014/main" id="{D50239C6-7B02-9E3A-F269-A0692AEF5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27" y="1215955"/>
            <a:ext cx="3576638" cy="442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F653844-92CF-AD8E-6E4E-21FC6342F28D}"/>
              </a:ext>
            </a:extLst>
          </p:cNvPr>
          <p:cNvSpPr txBox="1">
            <a:spLocks/>
          </p:cNvSpPr>
          <p:nvPr/>
        </p:nvSpPr>
        <p:spPr>
          <a:xfrm>
            <a:off x="5058317" y="3070480"/>
            <a:ext cx="4465245" cy="17570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EJB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문제점 지적  </a:t>
            </a:r>
            <a:endParaRPr kumimoji="1"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객체 지향적이게 개발할 수 없음</a:t>
            </a:r>
            <a:endParaRPr kumimoji="1"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복잡한 프로그래밍 모델</a:t>
            </a:r>
            <a:endParaRPr kumimoji="1"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가격도 비쌈</a:t>
            </a:r>
            <a:endParaRPr kumimoji="1" lang="ko-Kore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634D6-3972-B8ED-DAD8-EC879170F24F}"/>
              </a:ext>
            </a:extLst>
          </p:cNvPr>
          <p:cNvSpPr txBox="1"/>
          <p:nvPr/>
        </p:nvSpPr>
        <p:spPr>
          <a:xfrm>
            <a:off x="9757505" y="6440394"/>
            <a:ext cx="2264166" cy="28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1-1.</a:t>
            </a:r>
            <a:r>
              <a:rPr lang="ko-KR" altLang="en-US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탄생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652E95-94F5-4D4D-910A-B3B9A8B90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891" y="2927941"/>
            <a:ext cx="494851" cy="4948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156226-4CB6-41D8-A2CA-8CE8EACBB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034" y="2927941"/>
            <a:ext cx="494851" cy="4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75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87C95-2607-0007-76C9-0B714882A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000" dirty="0">
                <a:latin typeface="NanumGothic" panose="020D0604000000000000" pitchFamily="34" charset="-127"/>
              </a:rPr>
              <a:t>DI(Dependency Injection) </a:t>
            </a:r>
            <a:endParaRPr kumimoji="1" lang="ko-Kore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96F63E-4FA3-5CA7-E8A4-0FD42A4563B9}"/>
              </a:ext>
            </a:extLst>
          </p:cNvPr>
          <p:cNvSpPr txBox="1"/>
          <p:nvPr/>
        </p:nvSpPr>
        <p:spPr>
          <a:xfrm>
            <a:off x="8724418" y="5884809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CBA12FB-F792-4746-8A4C-26FEF807E7AE}"/>
              </a:ext>
            </a:extLst>
          </p:cNvPr>
          <p:cNvSpPr/>
          <p:nvPr/>
        </p:nvSpPr>
        <p:spPr>
          <a:xfrm>
            <a:off x="8399585" y="4244880"/>
            <a:ext cx="2954215" cy="11010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EmailMSRepository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45E557C-A497-4392-B4AA-241A072D629B}"/>
              </a:ext>
            </a:extLst>
          </p:cNvPr>
          <p:cNvSpPr/>
          <p:nvPr/>
        </p:nvSpPr>
        <p:spPr>
          <a:xfrm>
            <a:off x="8399585" y="2327956"/>
            <a:ext cx="2954215" cy="110104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EmailRepository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CD0E3FC4-67BB-4088-B74C-69B6DA90A962}"/>
              </a:ext>
            </a:extLst>
          </p:cNvPr>
          <p:cNvSpPr/>
          <p:nvPr/>
        </p:nvSpPr>
        <p:spPr>
          <a:xfrm>
            <a:off x="9568961" y="3429001"/>
            <a:ext cx="615462" cy="815879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D4060F-577D-4C5D-8B42-FFB11E01D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284"/>
          <a:stretch/>
        </p:blipFill>
        <p:spPr>
          <a:xfrm>
            <a:off x="988067" y="1971207"/>
            <a:ext cx="6427176" cy="1804416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9781EF0-317C-4168-A79F-4CB1D6C80C90}"/>
              </a:ext>
            </a:extLst>
          </p:cNvPr>
          <p:cNvCxnSpPr>
            <a:stCxn id="12" idx="2"/>
          </p:cNvCxnSpPr>
          <p:nvPr/>
        </p:nvCxnSpPr>
        <p:spPr>
          <a:xfrm flipH="1">
            <a:off x="5694744" y="2878478"/>
            <a:ext cx="2704841" cy="550522"/>
          </a:xfrm>
          <a:prstGeom prst="straightConnector1">
            <a:avLst/>
          </a:prstGeom>
          <a:ln w="57150">
            <a:solidFill>
              <a:srgbClr val="FFD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914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11248-6FEF-BED4-2981-1AC24116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/>
              <a:t>의존관계 주입 </a:t>
            </a:r>
            <a:r>
              <a:rPr kumimoji="1" lang="en-US" altLang="ko-KR" sz="4000" dirty="0"/>
              <a:t>4</a:t>
            </a:r>
            <a:r>
              <a:rPr kumimoji="1" lang="ko-KR" altLang="en-US" sz="4000" dirty="0"/>
              <a:t>가지 방법 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342B2F-1674-E008-A46C-8218268EC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kumimoji="1" lang="ko-KR" altLang="en-US" sz="2400" dirty="0"/>
              <a:t>생성자 주입</a:t>
            </a:r>
            <a:endParaRPr kumimoji="1" lang="en-US" altLang="ko-KR" sz="2400" dirty="0"/>
          </a:p>
          <a:p>
            <a:pPr lvl="1"/>
            <a:r>
              <a:rPr kumimoji="1" lang="ko-KR" altLang="en-US" sz="1800" dirty="0"/>
              <a:t>생성자를 통해서 의존관계를 주입 받는 것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생성자를 호출하는 시점 보장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주로 불변 필수에 사용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순환 참조 방지</a:t>
            </a:r>
            <a:endParaRPr kumimoji="1" lang="en-US" altLang="ko-KR" sz="1800" dirty="0"/>
          </a:p>
          <a:p>
            <a:pPr marL="514350" indent="-514350">
              <a:buAutoNum type="arabicParenR"/>
            </a:pPr>
            <a:r>
              <a:rPr kumimoji="1" lang="ko-KR" altLang="en-US" sz="2400" dirty="0" err="1"/>
              <a:t>수정자</a:t>
            </a:r>
            <a:r>
              <a:rPr kumimoji="1" lang="ko-KR" altLang="en-US" sz="2400" dirty="0"/>
              <a:t> 주입</a:t>
            </a:r>
            <a:endParaRPr kumimoji="1" lang="en-US" altLang="ko-KR" sz="2400" dirty="0"/>
          </a:p>
          <a:p>
            <a:pPr lvl="1"/>
            <a:r>
              <a:rPr kumimoji="1" lang="en-US" altLang="ko-KR" sz="1800" dirty="0"/>
              <a:t>Setter</a:t>
            </a:r>
            <a:r>
              <a:rPr kumimoji="1" lang="ko-KR" altLang="en-US" sz="1800" dirty="0"/>
              <a:t>를 통해서 의존관계 주입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선택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변경 가능성이 있는 의존관계에 사용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의존성이 있는 객체가 생성되지 않아도 이를 포함하고 있는 객체가 생성 가능</a:t>
            </a:r>
            <a:endParaRPr kumimoji="1" lang="en-US" altLang="ko-KR" sz="1800" dirty="0"/>
          </a:p>
          <a:p>
            <a:pPr marL="514350" indent="-514350">
              <a:buAutoNum type="arabicParenR"/>
            </a:pPr>
            <a:r>
              <a:rPr kumimoji="1" lang="ko-KR" altLang="en-US" sz="2400" dirty="0"/>
              <a:t>필드 주입 </a:t>
            </a:r>
            <a:endParaRPr kumimoji="1" lang="en-US" altLang="ko-KR" sz="2400" dirty="0"/>
          </a:p>
          <a:p>
            <a:pPr marL="514350" indent="-514350">
              <a:buAutoNum type="arabicParenR"/>
            </a:pPr>
            <a:r>
              <a:rPr kumimoji="1" lang="ko-KR" altLang="en-US" sz="2400" dirty="0"/>
              <a:t>일반 메서드 주입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71504B-1260-48B8-0543-395B84229DC2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3810482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84D7A39A-AD01-468A-9473-92EFC5625CC4}"/>
              </a:ext>
            </a:extLst>
          </p:cNvPr>
          <p:cNvGrpSpPr/>
          <p:nvPr/>
        </p:nvGrpSpPr>
        <p:grpSpPr>
          <a:xfrm>
            <a:off x="151067" y="3944039"/>
            <a:ext cx="1702147" cy="456206"/>
            <a:chOff x="4595543" y="2396286"/>
            <a:chExt cx="1702147" cy="456206"/>
          </a:xfrm>
          <a:solidFill>
            <a:schemeClr val="bg1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CAC8E94-031F-4FD5-A8E5-61F5599751B6}"/>
                </a:ext>
              </a:extLst>
            </p:cNvPr>
            <p:cNvSpPr/>
            <p:nvPr/>
          </p:nvSpPr>
          <p:spPr>
            <a:xfrm>
              <a:off x="4595544" y="2396286"/>
              <a:ext cx="1702146" cy="456206"/>
            </a:xfrm>
            <a:prstGeom prst="rect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CE690C3-1D18-44BE-8F1E-8894C7828853}"/>
                </a:ext>
              </a:extLst>
            </p:cNvPr>
            <p:cNvSpPr/>
            <p:nvPr/>
          </p:nvSpPr>
          <p:spPr>
            <a:xfrm>
              <a:off x="4595543" y="2448436"/>
              <a:ext cx="16978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>
                  <a:latin typeface="+mj-ea"/>
                  <a:ea typeface="+mj-ea"/>
                </a:rPr>
                <a:t>생성자 주입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E09D2E0-4764-416D-9EBC-BC5286A96EB5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848963" y="4926687"/>
            <a:ext cx="1442877" cy="2808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A0BA785-3BD8-4FEC-B231-E64DB5454799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853214" y="4162835"/>
            <a:ext cx="1244316" cy="930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246C52E-D99D-4EA9-953A-B650BAE60E7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848963" y="3305369"/>
            <a:ext cx="974247" cy="0"/>
          </a:xfrm>
          <a:prstGeom prst="line">
            <a:avLst/>
          </a:prstGeom>
          <a:ln w="3810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1E436E4-A870-404C-8A7C-8FD98E33EAB4}"/>
              </a:ext>
            </a:extLst>
          </p:cNvPr>
          <p:cNvCxnSpPr>
            <a:stCxn id="17" idx="3"/>
          </p:cNvCxnSpPr>
          <p:nvPr/>
        </p:nvCxnSpPr>
        <p:spPr>
          <a:xfrm>
            <a:off x="1514787" y="2522737"/>
            <a:ext cx="878133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F65868-1A87-0A3F-D68D-57E3F7AF035F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B6BEDAA-B176-4896-B704-FCAA6E45E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/>
              <a:t>의존관계 주입 </a:t>
            </a:r>
            <a:r>
              <a:rPr kumimoji="1" lang="en-US" altLang="ko-KR" sz="4000" dirty="0"/>
              <a:t>4</a:t>
            </a:r>
            <a:r>
              <a:rPr kumimoji="1" lang="ko-KR" altLang="en-US" sz="4000" dirty="0"/>
              <a:t>가지 방법 </a:t>
            </a:r>
            <a:endParaRPr kumimoji="1" lang="ko-Kore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35DBD7-DCD9-4541-97A9-51A518C5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270" y="1701166"/>
            <a:ext cx="9867450" cy="370078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13B6937-EB80-46C9-8033-F4533B3E4676}"/>
              </a:ext>
            </a:extLst>
          </p:cNvPr>
          <p:cNvSpPr/>
          <p:nvPr/>
        </p:nvSpPr>
        <p:spPr>
          <a:xfrm>
            <a:off x="1989270" y="2278091"/>
            <a:ext cx="3165037" cy="586526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37A3AE-4988-48A2-B11C-8BF7A668D861}"/>
              </a:ext>
            </a:extLst>
          </p:cNvPr>
          <p:cNvSpPr/>
          <p:nvPr/>
        </p:nvSpPr>
        <p:spPr>
          <a:xfrm>
            <a:off x="1989270" y="3068553"/>
            <a:ext cx="9435835" cy="586526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AADF99-718A-4D28-B304-E15281499755}"/>
              </a:ext>
            </a:extLst>
          </p:cNvPr>
          <p:cNvSpPr/>
          <p:nvPr/>
        </p:nvSpPr>
        <p:spPr>
          <a:xfrm>
            <a:off x="1989270" y="3796174"/>
            <a:ext cx="9435835" cy="75193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779EE2-347E-4F7B-AE71-4A31C96376E2}"/>
              </a:ext>
            </a:extLst>
          </p:cNvPr>
          <p:cNvSpPr/>
          <p:nvPr/>
        </p:nvSpPr>
        <p:spPr>
          <a:xfrm>
            <a:off x="1989270" y="4653501"/>
            <a:ext cx="9435835" cy="75193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9D8B3ED-971F-4595-9C91-4928281E6991}"/>
              </a:ext>
            </a:extLst>
          </p:cNvPr>
          <p:cNvGrpSpPr/>
          <p:nvPr/>
        </p:nvGrpSpPr>
        <p:grpSpPr>
          <a:xfrm>
            <a:off x="175959" y="2285921"/>
            <a:ext cx="1500456" cy="456206"/>
            <a:chOff x="4595544" y="2396286"/>
            <a:chExt cx="1500456" cy="456206"/>
          </a:xfrm>
          <a:solidFill>
            <a:schemeClr val="bg1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4ED52FC-A971-48E3-AD67-EF0590E7833A}"/>
                </a:ext>
              </a:extLst>
            </p:cNvPr>
            <p:cNvSpPr/>
            <p:nvPr/>
          </p:nvSpPr>
          <p:spPr>
            <a:xfrm>
              <a:off x="4595544" y="2396286"/>
              <a:ext cx="1500456" cy="456206"/>
            </a:xfrm>
            <a:prstGeom prst="rect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673E6A-84CF-49D0-B327-489FFC77B0EB}"/>
                </a:ext>
              </a:extLst>
            </p:cNvPr>
            <p:cNvSpPr/>
            <p:nvPr/>
          </p:nvSpPr>
          <p:spPr>
            <a:xfrm>
              <a:off x="4744624" y="2448436"/>
              <a:ext cx="11897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kumimoji="1" lang="ko-KR" altLang="en-US" b="1">
                  <a:latin typeface="+mj-ea"/>
                  <a:ea typeface="+mj-ea"/>
                </a:rPr>
                <a:t>필드 주입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6CF8678-74AE-4FD0-8722-E908A8E7AF5B}"/>
              </a:ext>
            </a:extLst>
          </p:cNvPr>
          <p:cNvGrpSpPr/>
          <p:nvPr/>
        </p:nvGrpSpPr>
        <p:grpSpPr>
          <a:xfrm>
            <a:off x="175959" y="3068553"/>
            <a:ext cx="1702146" cy="456206"/>
            <a:chOff x="4595544" y="2396286"/>
            <a:chExt cx="1702146" cy="45620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69814C3-4EC5-4A67-B820-3664B926CDF8}"/>
                </a:ext>
              </a:extLst>
            </p:cNvPr>
            <p:cNvSpPr/>
            <p:nvPr/>
          </p:nvSpPr>
          <p:spPr>
            <a:xfrm>
              <a:off x="4595544" y="2396286"/>
              <a:ext cx="1702146" cy="456206"/>
            </a:xfrm>
            <a:prstGeom prst="rect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3773B51-11B4-4102-92D4-FF8DB0030587}"/>
                </a:ext>
              </a:extLst>
            </p:cNvPr>
            <p:cNvSpPr/>
            <p:nvPr/>
          </p:nvSpPr>
          <p:spPr>
            <a:xfrm>
              <a:off x="4595544" y="2448436"/>
              <a:ext cx="16730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>
                  <a:latin typeface="+mj-ea"/>
                  <a:ea typeface="+mj-ea"/>
                </a:rPr>
                <a:t>수정자 주입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5B9C392-8F49-4F37-A25B-0EDAA1168605}"/>
              </a:ext>
            </a:extLst>
          </p:cNvPr>
          <p:cNvGrpSpPr/>
          <p:nvPr/>
        </p:nvGrpSpPr>
        <p:grpSpPr>
          <a:xfrm>
            <a:off x="146817" y="4726671"/>
            <a:ext cx="1702146" cy="456206"/>
            <a:chOff x="4595544" y="2396286"/>
            <a:chExt cx="1702146" cy="456206"/>
          </a:xfrm>
          <a:solidFill>
            <a:schemeClr val="bg1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56AD563-E6C6-4F40-B8E6-D2FE3761B0FF}"/>
                </a:ext>
              </a:extLst>
            </p:cNvPr>
            <p:cNvSpPr/>
            <p:nvPr/>
          </p:nvSpPr>
          <p:spPr>
            <a:xfrm>
              <a:off x="4595544" y="2396286"/>
              <a:ext cx="1702146" cy="456206"/>
            </a:xfrm>
            <a:prstGeom prst="rect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2F4D68D-76BF-43AD-BD6A-1E75946BF807}"/>
                </a:ext>
              </a:extLst>
            </p:cNvPr>
            <p:cNvSpPr/>
            <p:nvPr/>
          </p:nvSpPr>
          <p:spPr>
            <a:xfrm>
              <a:off x="4595544" y="2448436"/>
              <a:ext cx="16978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>
                  <a:latin typeface="+mj-ea"/>
                  <a:ea typeface="+mj-ea"/>
                </a:rPr>
                <a:t>메소드 주입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4977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EC12E-A244-3EC7-55D2-73D24CCE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562568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latin typeface="NanumGothic" panose="020D0604000000000000" pitchFamily="34" charset="-127"/>
              </a:rPr>
              <a:t>@</a:t>
            </a:r>
            <a:r>
              <a:rPr kumimoji="1" lang="en-US" altLang="ko-KR" sz="3600" dirty="0" err="1">
                <a:latin typeface="NanumGothic" panose="020D0604000000000000" pitchFamily="34" charset="-127"/>
              </a:rPr>
              <a:t>ComponentScan</a:t>
            </a:r>
            <a:r>
              <a:rPr kumimoji="1" lang="en-US" altLang="ko-KR" sz="3600" dirty="0">
                <a:latin typeface="NanumGothic" panose="020D0604000000000000" pitchFamily="34" charset="-127"/>
              </a:rPr>
              <a:t>, @</a:t>
            </a:r>
            <a:r>
              <a:rPr kumimoji="1" lang="en-US" altLang="ko-KR" sz="3600" dirty="0" err="1">
                <a:latin typeface="NanumGothic" panose="020D0604000000000000" pitchFamily="34" charset="-127"/>
              </a:rPr>
              <a:t>Autowired</a:t>
            </a:r>
            <a:endParaRPr kumimoji="1" lang="ko-Kore-KR" altLang="en-US" sz="36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704142-DFA9-25E9-5B4E-DD256F1C7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en-US" dirty="0"/>
              <a:t>@</a:t>
            </a:r>
            <a:r>
              <a:rPr kumimoji="1" lang="en-US" altLang="en-US" dirty="0" err="1"/>
              <a:t>ComponentScan</a:t>
            </a:r>
            <a:endParaRPr kumimoji="1" lang="en-US" altLang="en-US" dirty="0"/>
          </a:p>
          <a:p>
            <a:pPr lvl="1"/>
            <a:r>
              <a:rPr kumimoji="1" lang="en-US" altLang="en-US" dirty="0"/>
              <a:t>@Component</a:t>
            </a:r>
            <a:r>
              <a:rPr kumimoji="1" lang="ko-KR" altLang="en-US" dirty="0"/>
              <a:t>가 붙은 걸 찾아서 스프링 빈으로 등록</a:t>
            </a:r>
            <a:endParaRPr kumimoji="1" lang="en-US" altLang="ko-KR" dirty="0"/>
          </a:p>
          <a:p>
            <a:pPr lvl="1"/>
            <a:r>
              <a:rPr kumimoji="1" lang="en-US" altLang="en-US" dirty="0"/>
              <a:t>@Configuration</a:t>
            </a:r>
            <a:r>
              <a:rPr kumimoji="1" lang="ko-KR" altLang="en-US" dirty="0"/>
              <a:t>에도 </a:t>
            </a:r>
            <a:r>
              <a:rPr kumimoji="1" lang="en-US" altLang="ko-KR" dirty="0"/>
              <a:t>@Component</a:t>
            </a:r>
            <a:r>
              <a:rPr kumimoji="1" lang="ko-KR" altLang="en-US" dirty="0"/>
              <a:t>가 있음</a:t>
            </a:r>
            <a:endParaRPr kumimoji="1" lang="en-US" altLang="ko-KR" dirty="0"/>
          </a:p>
          <a:p>
            <a:pPr lvl="1"/>
            <a:endParaRPr kumimoji="1" lang="en-US" altLang="en-US" dirty="0"/>
          </a:p>
          <a:p>
            <a:r>
              <a:rPr kumimoji="1" lang="en-US" altLang="en-US" dirty="0"/>
              <a:t>@</a:t>
            </a:r>
            <a:r>
              <a:rPr kumimoji="1" lang="en-US" altLang="en-US" dirty="0" err="1"/>
              <a:t>Autowired</a:t>
            </a:r>
            <a:endParaRPr kumimoji="1" lang="en-US" altLang="en-US" dirty="0"/>
          </a:p>
          <a:p>
            <a:pPr lvl="1"/>
            <a:r>
              <a:rPr kumimoji="1" lang="ko-KR" altLang="en-US" dirty="0"/>
              <a:t>자동으로 의존관계를 주입</a:t>
            </a:r>
            <a:endParaRPr kumimoji="1"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65868-1A87-0A3F-D68D-57E3F7AF035F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15673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F20FE-E5B2-DE42-8F29-51236F978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effectLst/>
                <a:latin typeface="Helvetica Neue" panose="02000503000000020004" pitchFamily="2" charset="0"/>
              </a:rPr>
              <a:t>컴포넌트 스캔 기본 대상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12CF80-D2AF-5B0A-4F88-7A4A515B5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effectLst/>
              </a:rPr>
              <a:t>@</a:t>
            </a:r>
            <a:r>
              <a:rPr lang="en" altLang="ko-Kore-KR" sz="2400" dirty="0">
                <a:effectLst/>
              </a:rPr>
              <a:t>Component, @Controller, @Service, @Repository, @Configuration</a:t>
            </a:r>
          </a:p>
          <a:p>
            <a:r>
              <a:rPr lang="en" altLang="ko-Kore-KR" sz="2400" dirty="0">
                <a:effectLst/>
              </a:rPr>
              <a:t>@Component: </a:t>
            </a:r>
            <a:r>
              <a:rPr lang="ko-KR" altLang="en-US" sz="2400" dirty="0">
                <a:effectLst/>
              </a:rPr>
              <a:t>컴포넌트 스캔에서 사용</a:t>
            </a:r>
          </a:p>
          <a:p>
            <a:r>
              <a:rPr lang="en-US" altLang="ko-KR" sz="2400" dirty="0">
                <a:effectLst/>
              </a:rPr>
              <a:t>@</a:t>
            </a:r>
            <a:r>
              <a:rPr lang="en" altLang="ko-Kore-KR" sz="2400" dirty="0">
                <a:effectLst/>
              </a:rPr>
              <a:t>Controller: </a:t>
            </a:r>
            <a:r>
              <a:rPr lang="ko-KR" altLang="en-US" sz="2400" dirty="0">
                <a:effectLst/>
              </a:rPr>
              <a:t>스프링 </a:t>
            </a:r>
            <a:r>
              <a:rPr lang="en" altLang="ko-Kore-KR" sz="2400" dirty="0">
                <a:effectLst/>
              </a:rPr>
              <a:t>MVC Controller</a:t>
            </a:r>
            <a:r>
              <a:rPr lang="ko-KR" altLang="en-US" sz="2400" dirty="0">
                <a:effectLst/>
              </a:rPr>
              <a:t>에 사용</a:t>
            </a:r>
          </a:p>
          <a:p>
            <a:r>
              <a:rPr lang="en-US" altLang="ko-KR" sz="2400" dirty="0">
                <a:effectLst/>
              </a:rPr>
              <a:t>@</a:t>
            </a:r>
            <a:r>
              <a:rPr lang="en" altLang="ko-Kore-KR" sz="2400" dirty="0">
                <a:effectLst/>
              </a:rPr>
              <a:t>Service: </a:t>
            </a:r>
            <a:r>
              <a:rPr lang="ko-KR" altLang="en-US" sz="2400" dirty="0">
                <a:effectLst/>
              </a:rPr>
              <a:t>스프링 비즈니스 로직에서 사용</a:t>
            </a:r>
          </a:p>
          <a:p>
            <a:r>
              <a:rPr lang="en-US" altLang="ko-KR" sz="2400" dirty="0">
                <a:effectLst/>
              </a:rPr>
              <a:t>@</a:t>
            </a:r>
            <a:r>
              <a:rPr lang="en" altLang="ko-Kore-KR" sz="2400" dirty="0">
                <a:effectLst/>
              </a:rPr>
              <a:t>Repository: </a:t>
            </a:r>
            <a:r>
              <a:rPr lang="ko-KR" altLang="en-US" sz="2400" dirty="0">
                <a:effectLst/>
              </a:rPr>
              <a:t>스프링 데이터 접근 계층에서 사용</a:t>
            </a:r>
            <a:endParaRPr lang="en-US" altLang="ko-KR" sz="2400" dirty="0">
              <a:effectLst/>
            </a:endParaRPr>
          </a:p>
          <a:p>
            <a:r>
              <a:rPr lang="en-US" altLang="ko-KR" sz="2400" dirty="0">
                <a:effectLst/>
              </a:rPr>
              <a:t>@</a:t>
            </a:r>
            <a:r>
              <a:rPr lang="en" altLang="ko-Kore-KR" sz="2400" dirty="0">
                <a:effectLst/>
              </a:rPr>
              <a:t>Configuration: </a:t>
            </a:r>
            <a:r>
              <a:rPr lang="ko-KR" altLang="en-US" sz="2400" dirty="0">
                <a:effectLst/>
              </a:rPr>
              <a:t>스프링 설정 정보에서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EE9CE-5697-59F5-88B3-45DFD6B5AC31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1370080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E6451-191D-CFF7-DFED-64D46060E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/>
              <a:t>컴포넌트 스캔 옵션 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211196-AAB8-D78E-5800-272A54D2B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ko-Kore-KR" sz="2000" dirty="0"/>
              <a:t>basePackages</a:t>
            </a:r>
            <a:endParaRPr kumimoji="1" lang="en-US" altLang="ko-KR" sz="2000" dirty="0"/>
          </a:p>
          <a:p>
            <a:r>
              <a:rPr kumimoji="1" lang="en" altLang="ko-Kore-KR" sz="2000" dirty="0"/>
              <a:t>basePackageClasses </a:t>
            </a:r>
          </a:p>
          <a:p>
            <a:r>
              <a:rPr kumimoji="1" lang="en" altLang="ko-Kore-KR" sz="2000" dirty="0"/>
              <a:t>includeFilters</a:t>
            </a:r>
            <a:endParaRPr kumimoji="1" lang="en-US" altLang="ko-KR" sz="2000" dirty="0"/>
          </a:p>
          <a:p>
            <a:r>
              <a:rPr kumimoji="1" lang="en" altLang="ko-Kore-KR" sz="2000" dirty="0"/>
              <a:t>excludeFilters </a:t>
            </a:r>
            <a:endParaRPr kumimoji="1" lang="ko-Kore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3813C-0B8F-5BCE-68BB-A5E1CBDCC699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1060236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EA33B-790C-82D1-5D52-BECEA3B7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</a:rPr>
              <a:t>2.1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</a:t>
            </a:r>
            <a:r>
              <a:rPr kumimoji="1" lang="en" altLang="ko-Kore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정리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F5996-F625-8B6D-5E8C-10CCAA1D8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기존 코드 방식</a:t>
            </a:r>
            <a:endParaRPr kumimoji="1" lang="en-US" altLang="ko-KR" sz="2400" dirty="0"/>
          </a:p>
          <a:p>
            <a:r>
              <a:rPr kumimoji="1" lang="en" altLang="ko-Kore-KR" sz="2400" dirty="0"/>
              <a:t>IoC</a:t>
            </a:r>
          </a:p>
          <a:p>
            <a:r>
              <a:rPr kumimoji="1" lang="en" altLang="ko-Kore-KR" sz="2400" dirty="0"/>
              <a:t>IoC Container (</a:t>
            </a:r>
            <a:r>
              <a:rPr kumimoji="1" lang="en" altLang="ko-Kore-KR" sz="2400" dirty="0" err="1"/>
              <a:t>BeanFactory</a:t>
            </a:r>
            <a:r>
              <a:rPr kumimoji="1" lang="en" altLang="ko-Kore-KR" sz="2400" dirty="0"/>
              <a:t>, </a:t>
            </a:r>
            <a:r>
              <a:rPr kumimoji="1" lang="en" altLang="ko-Kore-KR" sz="2400" dirty="0" err="1"/>
              <a:t>ApplicationContext</a:t>
            </a:r>
            <a:r>
              <a:rPr kumimoji="1" lang="en" altLang="ko-Kore-KR" sz="2400" dirty="0"/>
              <a:t>)</a:t>
            </a:r>
          </a:p>
          <a:p>
            <a:r>
              <a:rPr kumimoji="1" lang="en" altLang="ko-Kore-KR" sz="2400" dirty="0"/>
              <a:t>Bean</a:t>
            </a:r>
          </a:p>
          <a:p>
            <a:r>
              <a:rPr kumimoji="1" lang="en" altLang="ko-Kore-KR" sz="2400" dirty="0"/>
              <a:t>Singleton</a:t>
            </a:r>
          </a:p>
          <a:p>
            <a:r>
              <a:rPr kumimoji="1" lang="en" altLang="ko-Kore-KR" sz="2400" dirty="0"/>
              <a:t>DI</a:t>
            </a:r>
          </a:p>
          <a:p>
            <a:r>
              <a:rPr kumimoji="1" lang="en" altLang="ko-Kore-KR" sz="2400" dirty="0"/>
              <a:t>@Configuration</a:t>
            </a:r>
          </a:p>
          <a:p>
            <a:r>
              <a:rPr kumimoji="1" lang="en" altLang="ko-Kore-KR" sz="2400" dirty="0"/>
              <a:t>@Component</a:t>
            </a:r>
          </a:p>
          <a:p>
            <a:r>
              <a:rPr kumimoji="1" lang="en" altLang="ko-Kore-KR" sz="2400" dirty="0"/>
              <a:t>@ComponentScan, @</a:t>
            </a:r>
            <a:r>
              <a:rPr kumimoji="1" lang="en-US" altLang="ko-Kore-KR" sz="2400" dirty="0" err="1"/>
              <a:t>Autowired</a:t>
            </a:r>
            <a:endParaRPr kumimoji="1" lang="ko-Kore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9C098-FE2C-B7F9-2B78-5151BF99ED7D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2-1.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개념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IOC/DI, Container, Bean)</a:t>
            </a:r>
          </a:p>
        </p:txBody>
      </p:sp>
    </p:spTree>
    <p:extLst>
      <p:ext uri="{BB962C8B-B14F-4D97-AF65-F5344CB8AC3E}">
        <p14:creationId xmlns:p14="http://schemas.microsoft.com/office/powerpoint/2010/main" val="704453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1A1EF-73E9-18E8-01BB-C7BFC181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186" y="511120"/>
            <a:ext cx="10515600" cy="1325563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2.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 </a:t>
            </a:r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Spring 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핵심 개념 및 </a:t>
            </a:r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MVC 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구조 이해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A8A51-081E-EDE7-0F2D-308575BF3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870" y="1836683"/>
            <a:ext cx="10515600" cy="424880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" altLang="ko-Kore-KR" sz="2400" dirty="0">
                <a:latin typeface="NanumGothic" panose="020D0604000000000000" pitchFamily="34" charset="-127"/>
              </a:rPr>
              <a:t>2.1. Spring </a:t>
            </a:r>
            <a:r>
              <a:rPr kumimoji="1" lang="ko-KR" altLang="en-US" sz="2400" dirty="0">
                <a:latin typeface="NanumGothic" panose="020D0604000000000000" pitchFamily="34" charset="-127"/>
              </a:rPr>
              <a:t>핵심 개념 </a:t>
            </a:r>
            <a:r>
              <a:rPr kumimoji="1" lang="en-US" altLang="ko-KR" sz="2400" dirty="0">
                <a:latin typeface="NanumGothic" panose="020D0604000000000000" pitchFamily="34" charset="-127"/>
              </a:rPr>
              <a:t>(</a:t>
            </a:r>
            <a:r>
              <a:rPr kumimoji="1" lang="en" altLang="ko-Kore-KR" sz="2400" dirty="0">
                <a:latin typeface="NanumGothic" panose="020D0604000000000000" pitchFamily="34" charset="-127"/>
              </a:rPr>
              <a:t>IOC/DI, Container, Bean)</a:t>
            </a:r>
          </a:p>
          <a:p>
            <a:pPr lvl="1">
              <a:lnSpc>
                <a:spcPct val="150000"/>
              </a:lnSpc>
            </a:pPr>
            <a:r>
              <a:rPr kumimoji="1" lang="en" altLang="ko-Kore-KR" sz="2000" dirty="0">
                <a:latin typeface="NanumGothic" panose="020D0604000000000000" pitchFamily="34" charset="-127"/>
              </a:rPr>
              <a:t>IoC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(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Inversion of Control)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와 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DI(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Dependency Injection)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개념 설명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" altLang="ko-Kore-KR" sz="2000" dirty="0">
                <a:latin typeface="NanumGothic" panose="020D0604000000000000" pitchFamily="34" charset="-127"/>
              </a:rPr>
              <a:t>Bean, Container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의 역할과 종류 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2000" dirty="0">
                <a:latin typeface="NanumGothic" panose="020D0604000000000000" pitchFamily="34" charset="-127"/>
              </a:rPr>
              <a:t>@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Configuration, @Component, @</a:t>
            </a:r>
            <a:r>
              <a:rPr kumimoji="1" lang="en" altLang="ko-Kore-KR" sz="2000" dirty="0" err="1">
                <a:latin typeface="NanumGothic" panose="020D0604000000000000" pitchFamily="34" charset="-127"/>
              </a:rPr>
              <a:t>ComponentScan</a:t>
            </a:r>
            <a:endParaRPr kumimoji="1" lang="en" altLang="ko-Kore-KR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" altLang="ko-Kore-KR" sz="2400" b="1" dirty="0">
                <a:latin typeface="NanumGothic" panose="020D0604000000000000" pitchFamily="34" charset="-127"/>
              </a:rPr>
              <a:t>2.2. Spring MVC </a:t>
            </a:r>
            <a:r>
              <a:rPr kumimoji="1" lang="ko-KR" altLang="en-US" sz="2400" b="1" dirty="0">
                <a:latin typeface="NanumGothic" panose="020D0604000000000000" pitchFamily="34" charset="-127"/>
              </a:rPr>
              <a:t>아키텍처 상세 설명</a:t>
            </a:r>
          </a:p>
          <a:p>
            <a:pPr lvl="1">
              <a:lnSpc>
                <a:spcPct val="150000"/>
              </a:lnSpc>
            </a:pPr>
            <a:r>
              <a:rPr kumimoji="1" lang="en" altLang="ko-Kore-KR" sz="2000" dirty="0">
                <a:latin typeface="NanumGothic" panose="020D0604000000000000" pitchFamily="34" charset="-127"/>
              </a:rPr>
              <a:t>MVC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패턴이란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kumimoji="1" lang="en" altLang="ko-Kore-KR" sz="2000" dirty="0">
                <a:latin typeface="NanumGothic" panose="020D0604000000000000" pitchFamily="34" charset="-127"/>
              </a:rPr>
              <a:t>HTTP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요청과 서버의 응답 과정 설명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" altLang="ko-Kore-KR" sz="2000" dirty="0" err="1">
                <a:latin typeface="NanumGothic" panose="020D0604000000000000" pitchFamily="34" charset="-127"/>
              </a:rPr>
              <a:t>DispatcherServlet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의 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DI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전략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" altLang="ko-Kore-KR" sz="2000" dirty="0" err="1">
                <a:latin typeface="NanumGothic" panose="020D0604000000000000" pitchFamily="34" charset="-127"/>
              </a:rPr>
              <a:t>HandlerMapping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, </a:t>
            </a:r>
            <a:r>
              <a:rPr kumimoji="1" lang="en" altLang="ko-Kore-KR" sz="2000" dirty="0" err="1">
                <a:latin typeface="NanumGothic" panose="020D0604000000000000" pitchFamily="34" charset="-127"/>
              </a:rPr>
              <a:t>HandlerAdaptor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, </a:t>
            </a:r>
            <a:r>
              <a:rPr kumimoji="1" lang="en" altLang="ko-Kore-KR" sz="2000" dirty="0" err="1">
                <a:latin typeface="NanumGothic" panose="020D0604000000000000" pitchFamily="34" charset="-127"/>
              </a:rPr>
              <a:t>ViewResolver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전략</a:t>
            </a:r>
            <a:endParaRPr kumimoji="1" lang="ko-Kore-KR" altLang="en-US" sz="2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437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ko-KR" sz="4000" dirty="0">
                <a:latin typeface="NanumGothic" panose="020D0604000000000000" pitchFamily="34" charset="-127"/>
              </a:rPr>
              <a:t>MVC</a:t>
            </a:r>
            <a:r>
              <a:rPr lang="en" altLang="ko-Kore-KR" sz="4000" dirty="0">
                <a:solidFill>
                  <a:srgbClr val="000000"/>
                </a:solidFill>
                <a:effectLst/>
              </a:rPr>
              <a:t> (Model-View-Controller)</a:t>
            </a:r>
            <a:r>
              <a:rPr kumimoji="1" lang="en" altLang="ko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패턴이란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?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AB843-597B-4AA7-B600-9610653C8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6178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" altLang="ko-Kore-KR" sz="2000" dirty="0">
                <a:solidFill>
                  <a:srgbClr val="000000"/>
                </a:solidFill>
                <a:effectLst/>
              </a:rPr>
              <a:t>MVC</a:t>
            </a:r>
            <a:r>
              <a:rPr lang="ko-KR" altLang="en-US" sz="2000" dirty="0">
                <a:solidFill>
                  <a:srgbClr val="000000"/>
                </a:solidFill>
                <a:effectLst/>
              </a:rPr>
              <a:t>는 소프트웨어 디자인 패턴</a:t>
            </a:r>
            <a:endParaRPr lang="en-US" altLang="ko-KR" sz="2000" dirty="0">
              <a:solidFill>
                <a:srgbClr val="000000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" altLang="ko-Kore-KR" sz="2000" b="1" dirty="0">
                <a:solidFill>
                  <a:srgbClr val="000000"/>
                </a:solidFill>
                <a:effectLst/>
              </a:rPr>
              <a:t>Model</a:t>
            </a:r>
            <a:r>
              <a:rPr lang="ko-KR" altLang="en-US" sz="2000" dirty="0">
                <a:solidFill>
                  <a:srgbClr val="000000"/>
                </a:solidFill>
                <a:effectLst/>
              </a:rPr>
              <a:t>과 </a:t>
            </a:r>
            <a:r>
              <a:rPr lang="en" altLang="ko-Kore-KR" sz="2000" b="1" dirty="0">
                <a:solidFill>
                  <a:srgbClr val="000000"/>
                </a:solidFill>
                <a:effectLst/>
              </a:rPr>
              <a:t>View</a:t>
            </a:r>
            <a:r>
              <a:rPr lang="ko-KR" altLang="en-US" sz="2000" dirty="0">
                <a:solidFill>
                  <a:srgbClr val="000000"/>
                </a:solidFill>
                <a:effectLst/>
              </a:rPr>
              <a:t>와 </a:t>
            </a:r>
            <a:r>
              <a:rPr lang="en" altLang="ko-Kore-KR" sz="2000" b="1" dirty="0">
                <a:solidFill>
                  <a:srgbClr val="000000"/>
                </a:solidFill>
                <a:effectLst/>
              </a:rPr>
              <a:t>Controller</a:t>
            </a:r>
            <a:r>
              <a:rPr lang="ko-KR" altLang="en-US" sz="2000" dirty="0">
                <a:solidFill>
                  <a:srgbClr val="000000"/>
                </a:solidFill>
                <a:effectLst/>
              </a:rPr>
              <a:t>를 나눠 놓은 구조</a:t>
            </a:r>
          </a:p>
          <a:p>
            <a:pPr lvl="1">
              <a:lnSpc>
                <a:spcPct val="150000"/>
              </a:lnSpc>
            </a:pPr>
            <a:r>
              <a:rPr kumimoji="1" lang="en" altLang="ko-KR" sz="1800" dirty="0">
                <a:latin typeface="NanumGothic" panose="020D0604000000000000" pitchFamily="34" charset="-127"/>
              </a:rPr>
              <a:t>M(Model):</a:t>
            </a:r>
            <a:r>
              <a:rPr kumimoji="1" lang="ko-KR" altLang="en-US" sz="1800" dirty="0">
                <a:latin typeface="NanumGothic" panose="020D0604000000000000" pitchFamily="34" charset="-127"/>
              </a:rPr>
              <a:t> 프레젠테이션 계층의 구성요소 정보를 담은 모델</a:t>
            </a:r>
          </a:p>
          <a:p>
            <a:pPr lvl="1">
              <a:lnSpc>
                <a:spcPct val="150000"/>
              </a:lnSpc>
            </a:pPr>
            <a:r>
              <a:rPr kumimoji="1" lang="en" altLang="ko-KR" sz="1800" dirty="0">
                <a:latin typeface="NanumGothic" panose="020D0604000000000000" pitchFamily="34" charset="-127"/>
              </a:rPr>
              <a:t>V(View): </a:t>
            </a:r>
            <a:r>
              <a:rPr kumimoji="1" lang="ko-KR" altLang="en-US" sz="1800" dirty="0">
                <a:latin typeface="NanumGothic" panose="020D0604000000000000" pitchFamily="34" charset="-127"/>
              </a:rPr>
              <a:t>화면 출력 로직을 담은 뷰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800" dirty="0">
                <a:latin typeface="NanumGothic" panose="020D0604000000000000" pitchFamily="34" charset="-127"/>
              </a:rPr>
              <a:t>C(</a:t>
            </a:r>
            <a:r>
              <a:rPr kumimoji="1" lang="en" altLang="ko-KR" sz="1800" dirty="0">
                <a:latin typeface="NanumGothic" panose="020D0604000000000000" pitchFamily="34" charset="-127"/>
              </a:rPr>
              <a:t>Controller): </a:t>
            </a:r>
            <a:r>
              <a:rPr kumimoji="1" lang="ko-KR" altLang="en-US" sz="1800" dirty="0">
                <a:latin typeface="NanumGothic" panose="020D0604000000000000" pitchFamily="34" charset="-127"/>
              </a:rPr>
              <a:t>제어 로직을 담은 컨트롤러</a:t>
            </a:r>
            <a:endParaRPr kumimoji="1" lang="ko-Kore-KR" altLang="en-US" sz="18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111B7E-0E38-F38E-48EA-3BB144592DB7}"/>
              </a:ext>
            </a:extLst>
          </p:cNvPr>
          <p:cNvGrpSpPr/>
          <p:nvPr/>
        </p:nvGrpSpPr>
        <p:grpSpPr>
          <a:xfrm>
            <a:off x="6561087" y="1939925"/>
            <a:ext cx="4627613" cy="3521075"/>
            <a:chOff x="6599187" y="1825625"/>
            <a:chExt cx="4754613" cy="352427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F1F16CB-1D87-BAAF-2D18-DAF45CE8EA6E}"/>
                </a:ext>
              </a:extLst>
            </p:cNvPr>
            <p:cNvSpPr/>
            <p:nvPr/>
          </p:nvSpPr>
          <p:spPr>
            <a:xfrm>
              <a:off x="6778900" y="2209219"/>
              <a:ext cx="2755727" cy="6911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62B75D-8548-FB55-1945-5DC3103165DE}"/>
                </a:ext>
              </a:extLst>
            </p:cNvPr>
            <p:cNvSpPr txBox="1"/>
            <p:nvPr/>
          </p:nvSpPr>
          <p:spPr>
            <a:xfrm>
              <a:off x="7157812" y="2370138"/>
              <a:ext cx="19979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dirty="0">
                  <a:latin typeface="NanumGothic" panose="020D0604000000000000" pitchFamily="34" charset="-127"/>
                </a:rPr>
                <a:t>비즈니스 로직</a:t>
              </a:r>
              <a:endParaRPr lang="ko-Kore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8A717E2-551B-099C-FF05-8EDBF55A7322}"/>
                </a:ext>
              </a:extLst>
            </p:cNvPr>
            <p:cNvSpPr/>
            <p:nvPr/>
          </p:nvSpPr>
          <p:spPr>
            <a:xfrm>
              <a:off x="6778900" y="4658725"/>
              <a:ext cx="2755727" cy="6911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A71832-F79B-DEF0-D21A-E2F7AC7F407D}"/>
                </a:ext>
              </a:extLst>
            </p:cNvPr>
            <p:cNvSpPr txBox="1"/>
            <p:nvPr/>
          </p:nvSpPr>
          <p:spPr>
            <a:xfrm>
              <a:off x="7157812" y="4819644"/>
              <a:ext cx="19979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dirty="0">
                  <a:latin typeface="NanumGothic" panose="020D0604000000000000" pitchFamily="34" charset="-127"/>
                </a:rPr>
                <a:t>뷰 로직</a:t>
              </a:r>
              <a:endParaRPr lang="ko-Kore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CD8601-8334-E015-BC2F-25D94479BABC}"/>
                </a:ext>
              </a:extLst>
            </p:cNvPr>
            <p:cNvSpPr txBox="1"/>
            <p:nvPr/>
          </p:nvSpPr>
          <p:spPr>
            <a:xfrm>
              <a:off x="6599187" y="1825625"/>
              <a:ext cx="1397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b="1" dirty="0">
                  <a:latin typeface="NanumGothic" panose="020D0604000000000000" pitchFamily="34" charset="-127"/>
                </a:rPr>
                <a:t>Controller</a:t>
              </a:r>
              <a:endParaRPr lang="ko-Kore-KR" altLang="en-US" b="1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523CFC58-DB22-CE43-9AD7-286B29639B2A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>
              <a:off x="8156764" y="2900389"/>
              <a:ext cx="0" cy="1758336"/>
            </a:xfrm>
            <a:prstGeom prst="straightConnector1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204F840-EC28-5325-34EB-0FE3C3116035}"/>
                </a:ext>
              </a:extLst>
            </p:cNvPr>
            <p:cNvGrpSpPr/>
            <p:nvPr/>
          </p:nvGrpSpPr>
          <p:grpSpPr>
            <a:xfrm>
              <a:off x="10150374" y="3433972"/>
              <a:ext cx="1203426" cy="691170"/>
              <a:chOff x="6530468" y="3349637"/>
              <a:chExt cx="1203426" cy="69117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E9E3BBF-0987-ECBD-9904-7CB7DF60F771}"/>
                  </a:ext>
                </a:extLst>
              </p:cNvPr>
              <p:cNvSpPr/>
              <p:nvPr/>
            </p:nvSpPr>
            <p:spPr>
              <a:xfrm>
                <a:off x="6530468" y="3349637"/>
                <a:ext cx="1203426" cy="69117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C4356D-96B3-3B06-B313-240A28FD51D9}"/>
                  </a:ext>
                </a:extLst>
              </p:cNvPr>
              <p:cNvSpPr txBox="1"/>
              <p:nvPr/>
            </p:nvSpPr>
            <p:spPr>
              <a:xfrm>
                <a:off x="6615249" y="3508283"/>
                <a:ext cx="110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ore-KR" b="1" dirty="0">
                    <a:latin typeface="NanumGothic" panose="020D0604000000000000" pitchFamily="34" charset="-127"/>
                  </a:rPr>
                  <a:t>Model</a:t>
                </a:r>
                <a:endParaRPr lang="ko-Kore-KR" altLang="en-US" b="1" dirty="0"/>
              </a:p>
            </p:txBody>
          </p:sp>
        </p:grpSp>
        <p:cxnSp>
          <p:nvCxnSpPr>
            <p:cNvPr id="16" name="꺾인 연결선[E] 15">
              <a:extLst>
                <a:ext uri="{FF2B5EF4-FFF2-40B4-BE49-F238E27FC236}">
                  <a16:creationId xmlns:a16="http://schemas.microsoft.com/office/drawing/2014/main" id="{54F0240A-4D59-35D6-7812-48B660399336}"/>
                </a:ext>
              </a:extLst>
            </p:cNvPr>
            <p:cNvCxnSpPr>
              <a:cxnSpLocks/>
              <a:stCxn id="7" idx="3"/>
              <a:endCxn id="14" idx="0"/>
            </p:cNvCxnSpPr>
            <p:nvPr/>
          </p:nvCxnSpPr>
          <p:spPr>
            <a:xfrm>
              <a:off x="9534627" y="2554804"/>
              <a:ext cx="1217460" cy="879168"/>
            </a:xfrm>
            <a:prstGeom prst="bentConnector2">
              <a:avLst/>
            </a:prstGeom>
            <a:ln w="19050">
              <a:solidFill>
                <a:schemeClr val="tx2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[E] 16">
              <a:extLst>
                <a:ext uri="{FF2B5EF4-FFF2-40B4-BE49-F238E27FC236}">
                  <a16:creationId xmlns:a16="http://schemas.microsoft.com/office/drawing/2014/main" id="{49FB3EF9-F050-B414-3521-00B85F3D57DE}"/>
                </a:ext>
              </a:extLst>
            </p:cNvPr>
            <p:cNvCxnSpPr>
              <a:cxnSpLocks/>
              <a:stCxn id="9" idx="3"/>
              <a:endCxn id="14" idx="2"/>
            </p:cNvCxnSpPr>
            <p:nvPr/>
          </p:nvCxnSpPr>
          <p:spPr>
            <a:xfrm flipV="1">
              <a:off x="9534627" y="4125142"/>
              <a:ext cx="1217460" cy="879168"/>
            </a:xfrm>
            <a:prstGeom prst="bentConnector2">
              <a:avLst/>
            </a:prstGeom>
            <a:ln w="19050">
              <a:solidFill>
                <a:schemeClr val="tx2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5138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ko-KR" sz="4000" dirty="0" err="1">
                <a:latin typeface="NanumGothic" panose="020D0604000000000000" pitchFamily="34" charset="-127"/>
              </a:rPr>
              <a:t>FrontController</a:t>
            </a:r>
            <a:r>
              <a:rPr kumimoji="1" lang="en" altLang="ko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패턴	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AB843-597B-4AA7-B600-9610653C8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170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NanumGothic" panose="020D0604000000000000" pitchFamily="34" charset="-127"/>
              </a:rPr>
              <a:t>MVC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아키텍쳐는 보통 </a:t>
            </a:r>
            <a:r>
              <a:rPr kumimoji="1" lang="ko-KR" altLang="en-US" sz="2000" b="1" dirty="0">
                <a:latin typeface="NanumGothic" panose="020D0604000000000000" pitchFamily="34" charset="-127"/>
              </a:rPr>
              <a:t>프론트 컨트롤러 패턴과 함께 사용됨</a:t>
            </a:r>
            <a:endParaRPr kumimoji="1" lang="en-US" altLang="ko-KR" sz="2000" b="1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프론트 컨트롤러 패턴은 중앙 집중형 컨트롤러를 </a:t>
            </a:r>
            <a:r>
              <a:rPr kumimoji="1" lang="ko-KR" altLang="en-US" sz="2000" b="1" dirty="0">
                <a:latin typeface="NanumGothic" panose="020D0604000000000000" pitchFamily="34" charset="-127"/>
              </a:rPr>
              <a:t>프레젠테이션 계층의 제일 앞에 둬서 서버로 들어오는 모든 요청을 먼저 받아서 처리하게 만듦</a:t>
            </a:r>
            <a:endParaRPr kumimoji="1" lang="en-US" altLang="ko-KR" sz="2000" b="1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프론트 컨트롤러는 클라이언트가 보낸 요청을 받아서 </a:t>
            </a:r>
            <a:r>
              <a:rPr kumimoji="1" lang="ko-KR" altLang="en-US" sz="2000" b="1" dirty="0">
                <a:latin typeface="NanumGothic" panose="020D0604000000000000" pitchFamily="34" charset="-127"/>
              </a:rPr>
              <a:t>공통적인 작업을 먼저 수행한 후에 적절한 세부 컨트롤러로 작업을 위임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해주고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,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클라이언트에게 보낼 뷰를 선택해서 최종 결과를 생성하는 등의 작업을 수행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예외가 발생했을 때 이를 일관된 방식으로 처리하는 것도 프론트 컨트롤러의 역할</a:t>
            </a:r>
          </a:p>
          <a:p>
            <a:pPr>
              <a:lnSpc>
                <a:spcPct val="150000"/>
              </a:lnSpc>
            </a:pPr>
            <a:endParaRPr kumimoji="1" lang="ko-KR" altLang="en-US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ko-Kore-KR" altLang="en-US" sz="20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157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스프링과 스프링부트(Spring Boot)ㅣ정의, 특징, 사용 이유, 생성 방법">
            <a:hlinkClick r:id="rId3"/>
            <a:extLst>
              <a:ext uri="{FF2B5EF4-FFF2-40B4-BE49-F238E27FC236}">
                <a16:creationId xmlns:a16="http://schemas.microsoft.com/office/drawing/2014/main" id="{2D107C00-8EEC-3963-AEE5-1E3485B91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58" y="1046116"/>
            <a:ext cx="10091283" cy="476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5B5E45-BF9F-8332-1761-32A95AB0B040}"/>
              </a:ext>
            </a:extLst>
          </p:cNvPr>
          <p:cNvSpPr txBox="1"/>
          <p:nvPr/>
        </p:nvSpPr>
        <p:spPr>
          <a:xfrm>
            <a:off x="9757505" y="6440394"/>
            <a:ext cx="2264166" cy="28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1-1.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탄생</a:t>
            </a:r>
          </a:p>
        </p:txBody>
      </p:sp>
    </p:spTree>
    <p:extLst>
      <p:ext uri="{BB962C8B-B14F-4D97-AF65-F5344CB8AC3E}">
        <p14:creationId xmlns:p14="http://schemas.microsoft.com/office/powerpoint/2010/main" val="1500516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>
                <a:latin typeface="NanumGothic" panose="020D0604000000000000" pitchFamily="34" charset="-127"/>
              </a:rPr>
              <a:t>브라우저나 </a:t>
            </a:r>
            <a:r>
              <a:rPr kumimoji="1" lang="en" altLang="ko-KR" sz="3600" dirty="0">
                <a:latin typeface="NanumGothic" panose="020D0604000000000000" pitchFamily="34" charset="-127"/>
              </a:rPr>
              <a:t>HTTP 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요청을 받아 응답하는 과정</a:t>
            </a:r>
            <a:endParaRPr kumimoji="1" lang="ko-Kore-KR" altLang="en-US" sz="36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4156" name="그룹 4155">
            <a:extLst>
              <a:ext uri="{FF2B5EF4-FFF2-40B4-BE49-F238E27FC236}">
                <a16:creationId xmlns:a16="http://schemas.microsoft.com/office/drawing/2014/main" id="{E88452B5-1CCC-9771-3097-19A8E2A8703A}"/>
              </a:ext>
            </a:extLst>
          </p:cNvPr>
          <p:cNvGrpSpPr/>
          <p:nvPr/>
        </p:nvGrpSpPr>
        <p:grpSpPr>
          <a:xfrm>
            <a:off x="1079326" y="1690688"/>
            <a:ext cx="10033348" cy="4584852"/>
            <a:chOff x="1079326" y="1690688"/>
            <a:chExt cx="10033348" cy="4584852"/>
          </a:xfrm>
        </p:grpSpPr>
        <p:sp>
          <p:nvSpPr>
            <p:cNvPr id="4153" name="직사각형 4152">
              <a:extLst>
                <a:ext uri="{FF2B5EF4-FFF2-40B4-BE49-F238E27FC236}">
                  <a16:creationId xmlns:a16="http://schemas.microsoft.com/office/drawing/2014/main" id="{340FC1D8-5D5C-BC0D-CD44-FED9F37A9E2D}"/>
                </a:ext>
              </a:extLst>
            </p:cNvPr>
            <p:cNvSpPr/>
            <p:nvPr/>
          </p:nvSpPr>
          <p:spPr>
            <a:xfrm>
              <a:off x="1079326" y="1690688"/>
              <a:ext cx="10033348" cy="45848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139" name="직선 화살표 연결선 4138">
              <a:extLst>
                <a:ext uri="{FF2B5EF4-FFF2-40B4-BE49-F238E27FC236}">
                  <a16:creationId xmlns:a16="http://schemas.microsoft.com/office/drawing/2014/main" id="{F97F637E-D8BF-F40C-DD09-9C285F8D497B}"/>
                </a:ext>
              </a:extLst>
            </p:cNvPr>
            <p:cNvCxnSpPr>
              <a:cxnSpLocks/>
              <a:endCxn id="4104" idx="1"/>
            </p:cNvCxnSpPr>
            <p:nvPr/>
          </p:nvCxnSpPr>
          <p:spPr>
            <a:xfrm flipV="1">
              <a:off x="5715507" y="4914632"/>
              <a:ext cx="3054955" cy="2675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8" name="직선 화살표 연결선 4147">
              <a:extLst>
                <a:ext uri="{FF2B5EF4-FFF2-40B4-BE49-F238E27FC236}">
                  <a16:creationId xmlns:a16="http://schemas.microsoft.com/office/drawing/2014/main" id="{D4A332AD-A279-178E-C64D-E2B6ECE45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742" y="3428273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730FC0B-2CC0-6B79-404E-C03D0569097B}"/>
                </a:ext>
              </a:extLst>
            </p:cNvPr>
            <p:cNvSpPr/>
            <p:nvPr/>
          </p:nvSpPr>
          <p:spPr>
            <a:xfrm>
              <a:off x="3672213" y="2064730"/>
              <a:ext cx="2755727" cy="1325563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A482E7-AEE0-9580-EA5C-2A371E72611C}"/>
                </a:ext>
              </a:extLst>
            </p:cNvPr>
            <p:cNvSpPr txBox="1"/>
            <p:nvPr/>
          </p:nvSpPr>
          <p:spPr>
            <a:xfrm>
              <a:off x="4044864" y="2193366"/>
              <a:ext cx="19979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  <a:latin typeface="NanumGothic" panose="020D0604000000000000" pitchFamily="34" charset="-127"/>
                </a:rPr>
                <a:t>Frontcontroller</a:t>
              </a:r>
              <a:endParaRPr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CDA802-1BBD-72ED-1B3E-8C2D51D8FBF8}"/>
                </a:ext>
              </a:extLst>
            </p:cNvPr>
            <p:cNvSpPr txBox="1"/>
            <p:nvPr/>
          </p:nvSpPr>
          <p:spPr>
            <a:xfrm>
              <a:off x="4044863" y="2791829"/>
              <a:ext cx="21105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b="1" dirty="0">
                  <a:solidFill>
                    <a:schemeClr val="bg1"/>
                  </a:solidFill>
                  <a:latin typeface="NanumGothic" panose="020D0604000000000000" pitchFamily="34" charset="-127"/>
                </a:rPr>
                <a:t>DispatcherServlet</a:t>
              </a:r>
              <a:endParaRPr lang="ko-Kore-KR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FCAAECB-4FD4-23E2-34B0-EEB6B7312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0462" y="1994739"/>
              <a:ext cx="1052115" cy="105211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3F0CCA-03AC-672F-A813-47D23324DA4B}"/>
                </a:ext>
              </a:extLst>
            </p:cNvPr>
            <p:cNvSpPr txBox="1"/>
            <p:nvPr/>
          </p:nvSpPr>
          <p:spPr>
            <a:xfrm>
              <a:off x="4119783" y="5583821"/>
              <a:ext cx="20104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tx1"/>
                  </a:solidFill>
                </a:rPr>
                <a:t>뷰</a:t>
              </a:r>
              <a:r>
                <a:rPr kumimoji="1" lang="en-US" altLang="ko-KR" b="1" dirty="0">
                  <a:solidFill>
                    <a:schemeClr val="tx1"/>
                  </a:solidFill>
                </a:rPr>
                <a:t>(V)</a:t>
              </a:r>
              <a:endParaRPr kumimoji="1" lang="ko-Kore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2" name="그룹 272">
              <a:extLst>
                <a:ext uri="{FF2B5EF4-FFF2-40B4-BE49-F238E27FC236}">
                  <a16:creationId xmlns:a16="http://schemas.microsoft.com/office/drawing/2014/main" id="{BAF3E99C-AC1C-E03D-70E1-F418F59D681B}"/>
                </a:ext>
              </a:extLst>
            </p:cNvPr>
            <p:cNvGrpSpPr/>
            <p:nvPr/>
          </p:nvGrpSpPr>
          <p:grpSpPr>
            <a:xfrm>
              <a:off x="4433676" y="4331178"/>
              <a:ext cx="977031" cy="847565"/>
              <a:chOff x="34045525" y="-11769725"/>
              <a:chExt cx="1268413" cy="1103313"/>
            </a:xfrm>
          </p:grpSpPr>
          <p:sp>
            <p:nvSpPr>
              <p:cNvPr id="43" name="Rectangle 110">
                <a:extLst>
                  <a:ext uri="{FF2B5EF4-FFF2-40B4-BE49-F238E27FC236}">
                    <a16:creationId xmlns:a16="http://schemas.microsoft.com/office/drawing/2014/main" id="{DBBD2CF9-8E44-8C89-40A0-5F4877ABB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Line 111">
                <a:extLst>
                  <a:ext uri="{FF2B5EF4-FFF2-40B4-BE49-F238E27FC236}">
                    <a16:creationId xmlns:a16="http://schemas.microsoft.com/office/drawing/2014/main" id="{7F7063D9-B6C3-70BA-1FB0-698F7BF66C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Line 112">
                <a:extLst>
                  <a:ext uri="{FF2B5EF4-FFF2-40B4-BE49-F238E27FC236}">
                    <a16:creationId xmlns:a16="http://schemas.microsoft.com/office/drawing/2014/main" id="{FBBF4081-D652-C6EE-18F5-395621BB6B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Line 113">
                <a:extLst>
                  <a:ext uri="{FF2B5EF4-FFF2-40B4-BE49-F238E27FC236}">
                    <a16:creationId xmlns:a16="http://schemas.microsoft.com/office/drawing/2014/main" id="{FB295E8D-F004-9C0E-03B3-55782901F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Line 114">
                <a:extLst>
                  <a:ext uri="{FF2B5EF4-FFF2-40B4-BE49-F238E27FC236}">
                    <a16:creationId xmlns:a16="http://schemas.microsoft.com/office/drawing/2014/main" id="{2F5DB7C8-392B-872F-C95A-8A5F9E9492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F5DF854-8693-3BC4-42A4-C0CBC63CFB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9220" y="2618570"/>
              <a:ext cx="2142992" cy="16429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4670DED-5420-CE33-CE6E-1A4CFC945A8D}"/>
                </a:ext>
              </a:extLst>
            </p:cNvPr>
            <p:cNvSpPr txBox="1"/>
            <p:nvPr/>
          </p:nvSpPr>
          <p:spPr>
            <a:xfrm>
              <a:off x="1696264" y="2249238"/>
              <a:ext cx="16921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(1)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ore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요청</a:t>
              </a:r>
              <a:endParaRPr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A52622F0-A23A-3292-714F-99B9E4420C3B}"/>
                </a:ext>
              </a:extLst>
            </p:cNvPr>
            <p:cNvCxnSpPr>
              <a:cxnSpLocks/>
            </p:cNvCxnSpPr>
            <p:nvPr/>
          </p:nvCxnSpPr>
          <p:spPr>
            <a:xfrm>
              <a:off x="1529220" y="3008964"/>
              <a:ext cx="2132554" cy="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3428655-A60F-28AF-B9D2-3289878070B9}"/>
                </a:ext>
              </a:extLst>
            </p:cNvPr>
            <p:cNvSpPr txBox="1"/>
            <p:nvPr/>
          </p:nvSpPr>
          <p:spPr>
            <a:xfrm>
              <a:off x="1696264" y="3041087"/>
              <a:ext cx="17160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(7)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ore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응답</a:t>
              </a:r>
              <a:endParaRPr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097" name="TextBox 4096">
              <a:extLst>
                <a:ext uri="{FF2B5EF4-FFF2-40B4-BE49-F238E27FC236}">
                  <a16:creationId xmlns:a16="http://schemas.microsoft.com/office/drawing/2014/main" id="{6D1B6BA7-06E3-AD21-673B-F0C000E1B31D}"/>
                </a:ext>
              </a:extLst>
            </p:cNvPr>
            <p:cNvSpPr txBox="1"/>
            <p:nvPr/>
          </p:nvSpPr>
          <p:spPr>
            <a:xfrm>
              <a:off x="8261760" y="3048953"/>
              <a:ext cx="23520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tx1"/>
                  </a:solidFill>
                </a:rPr>
                <a:t>컨트롤러</a:t>
              </a:r>
              <a:r>
                <a:rPr kumimoji="1" lang="en-US" altLang="ko-KR" b="1" dirty="0">
                  <a:solidFill>
                    <a:schemeClr val="tx1"/>
                  </a:solidFill>
                </a:rPr>
                <a:t>(C)</a:t>
              </a:r>
              <a:endParaRPr kumimoji="1" lang="ko-Kore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100" name="그룹 341">
              <a:extLst>
                <a:ext uri="{FF2B5EF4-FFF2-40B4-BE49-F238E27FC236}">
                  <a16:creationId xmlns:a16="http://schemas.microsoft.com/office/drawing/2014/main" id="{EC7A6502-498A-60C3-53ED-D4938285399D}"/>
                </a:ext>
              </a:extLst>
            </p:cNvPr>
            <p:cNvGrpSpPr/>
            <p:nvPr/>
          </p:nvGrpSpPr>
          <p:grpSpPr>
            <a:xfrm>
              <a:off x="8909235" y="4659815"/>
              <a:ext cx="511464" cy="468939"/>
              <a:chOff x="31776991" y="-18983341"/>
              <a:chExt cx="1069976" cy="1062038"/>
            </a:xfrm>
          </p:grpSpPr>
          <p:sp>
            <p:nvSpPr>
              <p:cNvPr id="4101" name="Freeform 210">
                <a:extLst>
                  <a:ext uri="{FF2B5EF4-FFF2-40B4-BE49-F238E27FC236}">
                    <a16:creationId xmlns:a16="http://schemas.microsoft.com/office/drawing/2014/main" id="{B1541560-62A2-AD95-80A0-C9473812F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2" name="Freeform 211">
                <a:extLst>
                  <a:ext uri="{FF2B5EF4-FFF2-40B4-BE49-F238E27FC236}">
                    <a16:creationId xmlns:a16="http://schemas.microsoft.com/office/drawing/2014/main" id="{375F1D73-C2B0-B3A5-6D9B-0C3FCF0873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103" name="그룹 272">
              <a:extLst>
                <a:ext uri="{FF2B5EF4-FFF2-40B4-BE49-F238E27FC236}">
                  <a16:creationId xmlns:a16="http://schemas.microsoft.com/office/drawing/2014/main" id="{3A5685FE-C180-6C30-6266-5B9A0807758F}"/>
                </a:ext>
              </a:extLst>
            </p:cNvPr>
            <p:cNvGrpSpPr/>
            <p:nvPr/>
          </p:nvGrpSpPr>
          <p:grpSpPr>
            <a:xfrm>
              <a:off x="8770462" y="4331178"/>
              <a:ext cx="1212828" cy="1166908"/>
              <a:chOff x="34045525" y="-11769725"/>
              <a:chExt cx="1268413" cy="1103313"/>
            </a:xfrm>
          </p:grpSpPr>
          <p:sp>
            <p:nvSpPr>
              <p:cNvPr id="4104" name="Rectangle 110">
                <a:extLst>
                  <a:ext uri="{FF2B5EF4-FFF2-40B4-BE49-F238E27FC236}">
                    <a16:creationId xmlns:a16="http://schemas.microsoft.com/office/drawing/2014/main" id="{29CBE45C-B103-D6B1-41A2-0072AFA1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5" name="Line 111">
                <a:extLst>
                  <a:ext uri="{FF2B5EF4-FFF2-40B4-BE49-F238E27FC236}">
                    <a16:creationId xmlns:a16="http://schemas.microsoft.com/office/drawing/2014/main" id="{576B7D38-F314-224D-38A3-868A444EC1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6" name="Line 112">
                <a:extLst>
                  <a:ext uri="{FF2B5EF4-FFF2-40B4-BE49-F238E27FC236}">
                    <a16:creationId xmlns:a16="http://schemas.microsoft.com/office/drawing/2014/main" id="{2B1A047B-922D-438C-0CD1-F775E37BE1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7" name="Line 113">
                <a:extLst>
                  <a:ext uri="{FF2B5EF4-FFF2-40B4-BE49-F238E27FC236}">
                    <a16:creationId xmlns:a16="http://schemas.microsoft.com/office/drawing/2014/main" id="{BA067827-8200-5006-4A25-9F910C9C84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8" name="Line 114">
                <a:extLst>
                  <a:ext uri="{FF2B5EF4-FFF2-40B4-BE49-F238E27FC236}">
                    <a16:creationId xmlns:a16="http://schemas.microsoft.com/office/drawing/2014/main" id="{E69B9961-E10F-E57B-6D61-69BD01710F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109" name="그룹 341">
              <a:extLst>
                <a:ext uri="{FF2B5EF4-FFF2-40B4-BE49-F238E27FC236}">
                  <a16:creationId xmlns:a16="http://schemas.microsoft.com/office/drawing/2014/main" id="{22B70535-068F-6EBF-9603-D9D2E3475C44}"/>
                </a:ext>
              </a:extLst>
            </p:cNvPr>
            <p:cNvGrpSpPr/>
            <p:nvPr/>
          </p:nvGrpSpPr>
          <p:grpSpPr>
            <a:xfrm>
              <a:off x="9268941" y="4852792"/>
              <a:ext cx="511464" cy="468939"/>
              <a:chOff x="31776991" y="-18983341"/>
              <a:chExt cx="1069976" cy="1062038"/>
            </a:xfrm>
          </p:grpSpPr>
          <p:sp>
            <p:nvSpPr>
              <p:cNvPr id="4111" name="Freeform 211">
                <a:extLst>
                  <a:ext uri="{FF2B5EF4-FFF2-40B4-BE49-F238E27FC236}">
                    <a16:creationId xmlns:a16="http://schemas.microsoft.com/office/drawing/2014/main" id="{A8BC0042-0E69-A4E9-763E-D0A5059CD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solidFill>
                <a:schemeClr val="bg1"/>
              </a:solidFill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10" name="Freeform 210">
                <a:extLst>
                  <a:ext uri="{FF2B5EF4-FFF2-40B4-BE49-F238E27FC236}">
                    <a16:creationId xmlns:a16="http://schemas.microsoft.com/office/drawing/2014/main" id="{8EA07DA6-EFA4-407B-A684-B9B48058D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114" name="TextBox 4113">
              <a:extLst>
                <a:ext uri="{FF2B5EF4-FFF2-40B4-BE49-F238E27FC236}">
                  <a16:creationId xmlns:a16="http://schemas.microsoft.com/office/drawing/2014/main" id="{5DF92FBE-8914-19E5-AC6D-0A636F45B31E}"/>
                </a:ext>
              </a:extLst>
            </p:cNvPr>
            <p:cNvSpPr txBox="1"/>
            <p:nvPr/>
          </p:nvSpPr>
          <p:spPr>
            <a:xfrm>
              <a:off x="8921525" y="5558742"/>
              <a:ext cx="1061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b="1" dirty="0">
                  <a:solidFill>
                    <a:schemeClr val="tx1"/>
                  </a:solidFill>
                </a:rPr>
                <a:t>모델</a:t>
              </a:r>
              <a:r>
                <a:rPr kumimoji="1" lang="en-US" altLang="ko-KR" b="1" dirty="0">
                  <a:solidFill>
                    <a:schemeClr val="tx1"/>
                  </a:solidFill>
                </a:rPr>
                <a:t>(M)</a:t>
              </a:r>
              <a:endParaRPr lang="ko-Kore-KR" altLang="en-US" dirty="0"/>
            </a:p>
          </p:txBody>
        </p:sp>
        <p:cxnSp>
          <p:nvCxnSpPr>
            <p:cNvPr id="4116" name="직선 화살표 연결선 4115">
              <a:extLst>
                <a:ext uri="{FF2B5EF4-FFF2-40B4-BE49-F238E27FC236}">
                  <a16:creationId xmlns:a16="http://schemas.microsoft.com/office/drawing/2014/main" id="{6614AFCF-69D7-44AC-3EF2-CABE4BD72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0309" y="2608317"/>
              <a:ext cx="2142992" cy="16429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7" name="TextBox 4116">
              <a:extLst>
                <a:ext uri="{FF2B5EF4-FFF2-40B4-BE49-F238E27FC236}">
                  <a16:creationId xmlns:a16="http://schemas.microsoft.com/office/drawing/2014/main" id="{D008EA2E-AA44-9341-4A5B-7BFFC3E082B2}"/>
                </a:ext>
              </a:extLst>
            </p:cNvPr>
            <p:cNvSpPr txBox="1"/>
            <p:nvPr/>
          </p:nvSpPr>
          <p:spPr>
            <a:xfrm>
              <a:off x="6597353" y="2238985"/>
              <a:ext cx="16921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(2)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요청</a:t>
              </a:r>
              <a:endParaRPr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4118" name="직선 화살표 연결선 4117">
              <a:extLst>
                <a:ext uri="{FF2B5EF4-FFF2-40B4-BE49-F238E27FC236}">
                  <a16:creationId xmlns:a16="http://schemas.microsoft.com/office/drawing/2014/main" id="{313960F2-FCA6-0B74-6FEC-192650AE8C05}"/>
                </a:ext>
              </a:extLst>
            </p:cNvPr>
            <p:cNvCxnSpPr>
              <a:cxnSpLocks/>
            </p:cNvCxnSpPr>
            <p:nvPr/>
          </p:nvCxnSpPr>
          <p:spPr>
            <a:xfrm>
              <a:off x="6415257" y="2976841"/>
              <a:ext cx="2132554" cy="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9" name="TextBox 4118">
              <a:extLst>
                <a:ext uri="{FF2B5EF4-FFF2-40B4-BE49-F238E27FC236}">
                  <a16:creationId xmlns:a16="http://schemas.microsoft.com/office/drawing/2014/main" id="{1792676E-58BF-ED49-63E4-1CA8CB07C1BF}"/>
                </a:ext>
              </a:extLst>
            </p:cNvPr>
            <p:cNvSpPr txBox="1"/>
            <p:nvPr/>
          </p:nvSpPr>
          <p:spPr>
            <a:xfrm>
              <a:off x="6582301" y="3008964"/>
              <a:ext cx="17160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(4)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모델과 뷰</a:t>
              </a:r>
              <a:endParaRPr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4120" name="그룹 272">
              <a:extLst>
                <a:ext uri="{FF2B5EF4-FFF2-40B4-BE49-F238E27FC236}">
                  <a16:creationId xmlns:a16="http://schemas.microsoft.com/office/drawing/2014/main" id="{1F284558-18A5-BE28-6439-C20F5ACE9847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121" name="Rectangle 110">
                <a:extLst>
                  <a:ext uri="{FF2B5EF4-FFF2-40B4-BE49-F238E27FC236}">
                    <a16:creationId xmlns:a16="http://schemas.microsoft.com/office/drawing/2014/main" id="{6270733B-9E27-239C-FCBF-6ED643584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rgbClr val="FFFFFF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22" name="Line 111">
                <a:extLst>
                  <a:ext uri="{FF2B5EF4-FFF2-40B4-BE49-F238E27FC236}">
                    <a16:creationId xmlns:a16="http://schemas.microsoft.com/office/drawing/2014/main" id="{111D828A-E911-F4EE-5453-FA33B6DFB6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23" name="Line 112">
                <a:extLst>
                  <a:ext uri="{FF2B5EF4-FFF2-40B4-BE49-F238E27FC236}">
                    <a16:creationId xmlns:a16="http://schemas.microsoft.com/office/drawing/2014/main" id="{BB376D79-8BFE-FDBA-0687-B31892F0CD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24" name="Line 113">
                <a:extLst>
                  <a:ext uri="{FF2B5EF4-FFF2-40B4-BE49-F238E27FC236}">
                    <a16:creationId xmlns:a16="http://schemas.microsoft.com/office/drawing/2014/main" id="{C87811F5-BFED-3B85-C462-D6EF83537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25" name="Line 114">
                <a:extLst>
                  <a:ext uri="{FF2B5EF4-FFF2-40B4-BE49-F238E27FC236}">
                    <a16:creationId xmlns:a16="http://schemas.microsoft.com/office/drawing/2014/main" id="{3475441E-19B8-D7D0-0BF4-CC937F2212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126" name="그룹 272">
              <a:extLst>
                <a:ext uri="{FF2B5EF4-FFF2-40B4-BE49-F238E27FC236}">
                  <a16:creationId xmlns:a16="http://schemas.microsoft.com/office/drawing/2014/main" id="{53D1CE12-355A-7986-A0FB-8E3FE506D90E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127" name="Rectangle 110">
                <a:extLst>
                  <a:ext uri="{FF2B5EF4-FFF2-40B4-BE49-F238E27FC236}">
                    <a16:creationId xmlns:a16="http://schemas.microsoft.com/office/drawing/2014/main" id="{3F2C119A-A51E-FB25-8A71-DBA49A00F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28" name="Line 111">
                <a:extLst>
                  <a:ext uri="{FF2B5EF4-FFF2-40B4-BE49-F238E27FC236}">
                    <a16:creationId xmlns:a16="http://schemas.microsoft.com/office/drawing/2014/main" id="{6BD1CBEF-CF54-8833-9A52-A07D1ABFC0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29" name="Line 112">
                <a:extLst>
                  <a:ext uri="{FF2B5EF4-FFF2-40B4-BE49-F238E27FC236}">
                    <a16:creationId xmlns:a16="http://schemas.microsoft.com/office/drawing/2014/main" id="{251B903E-58BC-92DC-707F-74EAAD4203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30" name="Line 113">
                <a:extLst>
                  <a:ext uri="{FF2B5EF4-FFF2-40B4-BE49-F238E27FC236}">
                    <a16:creationId xmlns:a16="http://schemas.microsoft.com/office/drawing/2014/main" id="{FBA16C3F-65F9-A36F-3090-421010E4B4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31" name="Line 114">
                <a:extLst>
                  <a:ext uri="{FF2B5EF4-FFF2-40B4-BE49-F238E27FC236}">
                    <a16:creationId xmlns:a16="http://schemas.microsoft.com/office/drawing/2014/main" id="{51FA7378-E21B-17A6-824C-81118C3169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132" name="그룹 272">
              <a:extLst>
                <a:ext uri="{FF2B5EF4-FFF2-40B4-BE49-F238E27FC236}">
                  <a16:creationId xmlns:a16="http://schemas.microsoft.com/office/drawing/2014/main" id="{5743A904-8067-F24C-5CE8-6445228FAC7E}"/>
                </a:ext>
              </a:extLst>
            </p:cNvPr>
            <p:cNvGrpSpPr/>
            <p:nvPr/>
          </p:nvGrpSpPr>
          <p:grpSpPr>
            <a:xfrm>
              <a:off x="4790206" y="4693948"/>
              <a:ext cx="977031" cy="847565"/>
              <a:chOff x="34045525" y="-11769725"/>
              <a:chExt cx="1268413" cy="1103313"/>
            </a:xfrm>
          </p:grpSpPr>
          <p:sp>
            <p:nvSpPr>
              <p:cNvPr id="4133" name="Rectangle 110">
                <a:extLst>
                  <a:ext uri="{FF2B5EF4-FFF2-40B4-BE49-F238E27FC236}">
                    <a16:creationId xmlns:a16="http://schemas.microsoft.com/office/drawing/2014/main" id="{7E4A1370-8F89-55EF-3739-EA3A70DAC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chemeClr val="bg1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34" name="Line 111">
                <a:extLst>
                  <a:ext uri="{FF2B5EF4-FFF2-40B4-BE49-F238E27FC236}">
                    <a16:creationId xmlns:a16="http://schemas.microsoft.com/office/drawing/2014/main" id="{1DFED7E0-1F22-525F-9C37-2E768015E9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35" name="Line 112">
                <a:extLst>
                  <a:ext uri="{FF2B5EF4-FFF2-40B4-BE49-F238E27FC236}">
                    <a16:creationId xmlns:a16="http://schemas.microsoft.com/office/drawing/2014/main" id="{281C2397-69B5-BFEB-0B7E-4929D47AB9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36" name="Line 113">
                <a:extLst>
                  <a:ext uri="{FF2B5EF4-FFF2-40B4-BE49-F238E27FC236}">
                    <a16:creationId xmlns:a16="http://schemas.microsoft.com/office/drawing/2014/main" id="{A3A8A2D7-DD12-15F1-DC71-E41E3D06C4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37" name="Line 114">
                <a:extLst>
                  <a:ext uri="{FF2B5EF4-FFF2-40B4-BE49-F238E27FC236}">
                    <a16:creationId xmlns:a16="http://schemas.microsoft.com/office/drawing/2014/main" id="{BD6DBDE5-77C1-EC1F-F470-F66A0307B4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140" name="TextBox 4139">
              <a:extLst>
                <a:ext uri="{FF2B5EF4-FFF2-40B4-BE49-F238E27FC236}">
                  <a16:creationId xmlns:a16="http://schemas.microsoft.com/office/drawing/2014/main" id="{856A5686-51DC-9722-0647-5CE3EDC63DEA}"/>
                </a:ext>
              </a:extLst>
            </p:cNvPr>
            <p:cNvSpPr txBox="1"/>
            <p:nvPr/>
          </p:nvSpPr>
          <p:spPr>
            <a:xfrm>
              <a:off x="6269010" y="4504053"/>
              <a:ext cx="16921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참조</a:t>
              </a:r>
              <a:endParaRPr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4141" name="직선 화살표 연결선 4140">
              <a:extLst>
                <a:ext uri="{FF2B5EF4-FFF2-40B4-BE49-F238E27FC236}">
                  <a16:creationId xmlns:a16="http://schemas.microsoft.com/office/drawing/2014/main" id="{9C872B51-BE95-407B-6886-C83A0D735D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099" y="3418105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4" name="직선 화살표 연결선 4143">
              <a:extLst>
                <a:ext uri="{FF2B5EF4-FFF2-40B4-BE49-F238E27FC236}">
                  <a16:creationId xmlns:a16="http://schemas.microsoft.com/office/drawing/2014/main" id="{9219B453-91AF-8CE3-76CF-C0642E758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883" y="3418105"/>
              <a:ext cx="0" cy="666386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5" name="TextBox 4144">
              <a:extLst>
                <a:ext uri="{FF2B5EF4-FFF2-40B4-BE49-F238E27FC236}">
                  <a16:creationId xmlns:a16="http://schemas.microsoft.com/office/drawing/2014/main" id="{341FE9E0-37D8-ACA8-AB8B-3DF4631899AD}"/>
                </a:ext>
              </a:extLst>
            </p:cNvPr>
            <p:cNvSpPr txBox="1"/>
            <p:nvPr/>
          </p:nvSpPr>
          <p:spPr>
            <a:xfrm>
              <a:off x="3416314" y="3530493"/>
              <a:ext cx="17160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(5)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모델</a:t>
              </a:r>
              <a:endParaRPr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146" name="TextBox 4145">
              <a:extLst>
                <a:ext uri="{FF2B5EF4-FFF2-40B4-BE49-F238E27FC236}">
                  <a16:creationId xmlns:a16="http://schemas.microsoft.com/office/drawing/2014/main" id="{E8812213-BCC7-46A3-F32F-AE7C4A5ECFE7}"/>
                </a:ext>
              </a:extLst>
            </p:cNvPr>
            <p:cNvSpPr txBox="1"/>
            <p:nvPr/>
          </p:nvSpPr>
          <p:spPr>
            <a:xfrm>
              <a:off x="4920866" y="3544194"/>
              <a:ext cx="17160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생성</a:t>
              </a:r>
              <a:endParaRPr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150" name="TextBox 4149">
              <a:extLst>
                <a:ext uri="{FF2B5EF4-FFF2-40B4-BE49-F238E27FC236}">
                  <a16:creationId xmlns:a16="http://schemas.microsoft.com/office/drawing/2014/main" id="{C2EDF418-9E1A-50F1-66D3-DBA88F5ED1B5}"/>
                </a:ext>
              </a:extLst>
            </p:cNvPr>
            <p:cNvSpPr txBox="1"/>
            <p:nvPr/>
          </p:nvSpPr>
          <p:spPr>
            <a:xfrm>
              <a:off x="9376876" y="3668265"/>
              <a:ext cx="1061762" cy="369332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(3)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생성</a:t>
              </a:r>
              <a:endParaRPr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7597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ko-KR" sz="3600" dirty="0">
                <a:latin typeface="NanumGothic" panose="020D0604000000000000" pitchFamily="34" charset="-127"/>
              </a:rPr>
              <a:t>(1) </a:t>
            </a:r>
            <a:r>
              <a:rPr kumimoji="1" lang="en" altLang="ko-KR" sz="3600" dirty="0" err="1">
                <a:latin typeface="NanumGothic" panose="020D0604000000000000" pitchFamily="34" charset="-127"/>
              </a:rPr>
              <a:t>DispatcherServlet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의 </a:t>
            </a:r>
            <a:r>
              <a:rPr kumimoji="1" lang="en" altLang="ko-KR" sz="3600" dirty="0">
                <a:latin typeface="NanumGothic" panose="020D0604000000000000" pitchFamily="34" charset="-127"/>
              </a:rPr>
              <a:t>HTTP 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요청 접수</a:t>
            </a:r>
            <a:endParaRPr kumimoji="1" lang="ko-Kore-KR" altLang="en-US" sz="36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AB843-597B-4AA7-B600-9610653C8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659" y="4604705"/>
            <a:ext cx="10348234" cy="131379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브라우저나 </a:t>
            </a:r>
            <a:r>
              <a:rPr kumimoji="1" lang="en-US" altLang="ko-Kore-KR" sz="2000" dirty="0">
                <a:latin typeface="NanumGothic" panose="020D0604000000000000" pitchFamily="34" charset="-127"/>
              </a:rPr>
              <a:t>HTTP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요청이 스프링의 </a:t>
            </a:r>
            <a:r>
              <a:rPr kumimoji="1" lang="en-US" altLang="ko-Kore-KR" sz="2000" dirty="0">
                <a:latin typeface="NanumGothic" panose="020D0604000000000000" pitchFamily="34" charset="-127"/>
              </a:rPr>
              <a:t>DispatcherServlet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에 할당된 것이라면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,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 </a:t>
            </a:r>
            <a:r>
              <a:rPr kumimoji="1" lang="en-US" altLang="ko-Kore-KR" sz="2000" dirty="0">
                <a:latin typeface="NanumGothic" panose="020D0604000000000000" pitchFamily="34" charset="-127"/>
              </a:rPr>
              <a:t>HTTP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요청정보를 </a:t>
            </a:r>
            <a:r>
              <a:rPr kumimoji="1" lang="en-US" altLang="ko-Kore-KR" sz="2000" dirty="0">
                <a:latin typeface="NanumGothic" panose="020D0604000000000000" pitchFamily="34" charset="-127"/>
              </a:rPr>
              <a:t>DispatcherServlet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에게 전달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2000" dirty="0">
                <a:latin typeface="NanumGothic" panose="020D0604000000000000" pitchFamily="34" charset="-127"/>
              </a:rPr>
              <a:t>DispatcherServlet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은 모든 요청에 대해 공통적으로 진행해야 하는 </a:t>
            </a:r>
            <a:r>
              <a:rPr kumimoji="1" lang="ko-KR" altLang="en-US" sz="2000" dirty="0" err="1">
                <a:latin typeface="NanumGothic" panose="020D0604000000000000" pitchFamily="34" charset="-127"/>
              </a:rPr>
              <a:t>전처리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 작업이 있다면 이를 수행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(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보안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,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파라미터 조작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,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인코딩 등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1CE1D7D-5567-9BB2-8A21-C5D841EAD023}"/>
              </a:ext>
            </a:extLst>
          </p:cNvPr>
          <p:cNvGrpSpPr/>
          <p:nvPr/>
        </p:nvGrpSpPr>
        <p:grpSpPr>
          <a:xfrm>
            <a:off x="3237102" y="1690688"/>
            <a:ext cx="5434041" cy="2680896"/>
            <a:chOff x="1079326" y="1690688"/>
            <a:chExt cx="10033348" cy="458485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336E0A7-EC90-DBBD-3690-113627D43F1D}"/>
                </a:ext>
              </a:extLst>
            </p:cNvPr>
            <p:cNvSpPr/>
            <p:nvPr/>
          </p:nvSpPr>
          <p:spPr>
            <a:xfrm>
              <a:off x="1079326" y="1690688"/>
              <a:ext cx="10033348" cy="45848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E522A2F-D48B-466D-80F1-54F24E66FF07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5715507" y="4914632"/>
              <a:ext cx="3054955" cy="2675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788F3BE8-4A72-FCAF-FC5F-DCBB9FA1B6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742" y="3428273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F84ADF7-8E0A-9CE2-AEDC-33D82D46912C}"/>
                </a:ext>
              </a:extLst>
            </p:cNvPr>
            <p:cNvSpPr/>
            <p:nvPr/>
          </p:nvSpPr>
          <p:spPr>
            <a:xfrm>
              <a:off x="3672213" y="2064730"/>
              <a:ext cx="2755727" cy="1325563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FA9EDD-5205-A56A-893C-91B84CB91C7F}"/>
                </a:ext>
              </a:extLst>
            </p:cNvPr>
            <p:cNvSpPr txBox="1"/>
            <p:nvPr/>
          </p:nvSpPr>
          <p:spPr>
            <a:xfrm>
              <a:off x="4044865" y="2193365"/>
              <a:ext cx="1997901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900" dirty="0">
                  <a:solidFill>
                    <a:schemeClr val="bg1"/>
                  </a:solidFill>
                  <a:latin typeface="NanumGothic" panose="020D0604000000000000" pitchFamily="34" charset="-127"/>
                </a:rPr>
                <a:t>Frontcontroller</a:t>
              </a:r>
              <a:endParaRPr lang="ko-Kore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90E3A2-F0F8-5E9C-9792-3B922F145411}"/>
                </a:ext>
              </a:extLst>
            </p:cNvPr>
            <p:cNvSpPr txBox="1"/>
            <p:nvPr/>
          </p:nvSpPr>
          <p:spPr>
            <a:xfrm>
              <a:off x="4044865" y="2791827"/>
              <a:ext cx="2216029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900" b="1" dirty="0">
                  <a:solidFill>
                    <a:schemeClr val="bg1"/>
                  </a:solidFill>
                  <a:latin typeface="NanumGothic" panose="020D0604000000000000" pitchFamily="34" charset="-127"/>
                </a:rPr>
                <a:t>DispatcherServlet</a:t>
              </a:r>
              <a:endParaRPr lang="ko-Kore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20A128B-C2E1-F0BF-A3C5-29E900C31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0462" y="1994739"/>
              <a:ext cx="1052115" cy="105211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5A1C45-F78C-5889-F8A6-A02CE5E0A04C}"/>
                </a:ext>
              </a:extLst>
            </p:cNvPr>
            <p:cNvSpPr txBox="1"/>
            <p:nvPr/>
          </p:nvSpPr>
          <p:spPr>
            <a:xfrm>
              <a:off x="4119784" y="5583821"/>
              <a:ext cx="2010427" cy="3947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뷰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(V)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그룹 272">
              <a:extLst>
                <a:ext uri="{FF2B5EF4-FFF2-40B4-BE49-F238E27FC236}">
                  <a16:creationId xmlns:a16="http://schemas.microsoft.com/office/drawing/2014/main" id="{ECFFEAD9-0AF6-64B1-90CD-1D986261DA88}"/>
                </a:ext>
              </a:extLst>
            </p:cNvPr>
            <p:cNvGrpSpPr/>
            <p:nvPr/>
          </p:nvGrpSpPr>
          <p:grpSpPr>
            <a:xfrm>
              <a:off x="4433676" y="4331178"/>
              <a:ext cx="977031" cy="847565"/>
              <a:chOff x="34045525" y="-11769725"/>
              <a:chExt cx="1268413" cy="1103313"/>
            </a:xfrm>
          </p:grpSpPr>
          <p:sp>
            <p:nvSpPr>
              <p:cNvPr id="61" name="Rectangle 110">
                <a:extLst>
                  <a:ext uri="{FF2B5EF4-FFF2-40B4-BE49-F238E27FC236}">
                    <a16:creationId xmlns:a16="http://schemas.microsoft.com/office/drawing/2014/main" id="{5D9C876F-FE94-B98C-3680-3ECFF2CE1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2" name="Line 111">
                <a:extLst>
                  <a:ext uri="{FF2B5EF4-FFF2-40B4-BE49-F238E27FC236}">
                    <a16:creationId xmlns:a16="http://schemas.microsoft.com/office/drawing/2014/main" id="{0B71565B-41E5-889F-D309-6E897074E7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3" name="Line 112">
                <a:extLst>
                  <a:ext uri="{FF2B5EF4-FFF2-40B4-BE49-F238E27FC236}">
                    <a16:creationId xmlns:a16="http://schemas.microsoft.com/office/drawing/2014/main" id="{A1A1485C-8ADE-491E-1A34-A3E9D852D1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4" name="Line 113">
                <a:extLst>
                  <a:ext uri="{FF2B5EF4-FFF2-40B4-BE49-F238E27FC236}">
                    <a16:creationId xmlns:a16="http://schemas.microsoft.com/office/drawing/2014/main" id="{92A5D8AB-2D46-532B-26C5-FDF87246FB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5" name="Line 114">
                <a:extLst>
                  <a:ext uri="{FF2B5EF4-FFF2-40B4-BE49-F238E27FC236}">
                    <a16:creationId xmlns:a16="http://schemas.microsoft.com/office/drawing/2014/main" id="{1C38BE6D-2A4C-476E-EE7F-CAB39DC29E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EEB3F53-969B-CF52-B0E9-E1E02345DF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9220" y="2618570"/>
              <a:ext cx="2142992" cy="16429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A3160F-3AEE-93A9-7C3F-59C92A660503}"/>
                </a:ext>
              </a:extLst>
            </p:cNvPr>
            <p:cNvSpPr txBox="1"/>
            <p:nvPr/>
          </p:nvSpPr>
          <p:spPr>
            <a:xfrm>
              <a:off x="1477084" y="2249237"/>
              <a:ext cx="1911289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(1)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ore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요청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5C96D69D-A00F-39A3-17F5-FEF2C9A14707}"/>
                </a:ext>
              </a:extLst>
            </p:cNvPr>
            <p:cNvCxnSpPr>
              <a:cxnSpLocks/>
            </p:cNvCxnSpPr>
            <p:nvPr/>
          </p:nvCxnSpPr>
          <p:spPr>
            <a:xfrm>
              <a:off x="1529220" y="3008964"/>
              <a:ext cx="2132554" cy="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5945-1B37-D668-68D5-3194CB003BEF}"/>
                </a:ext>
              </a:extLst>
            </p:cNvPr>
            <p:cNvSpPr txBox="1"/>
            <p:nvPr/>
          </p:nvSpPr>
          <p:spPr>
            <a:xfrm>
              <a:off x="1696265" y="3041086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(7)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ore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응답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9FC229-39DD-0486-0305-F02416FC2396}"/>
                </a:ext>
              </a:extLst>
            </p:cNvPr>
            <p:cNvSpPr txBox="1"/>
            <p:nvPr/>
          </p:nvSpPr>
          <p:spPr>
            <a:xfrm>
              <a:off x="8261759" y="3048953"/>
              <a:ext cx="235202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컨트롤러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(C)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그룹 341">
              <a:extLst>
                <a:ext uri="{FF2B5EF4-FFF2-40B4-BE49-F238E27FC236}">
                  <a16:creationId xmlns:a16="http://schemas.microsoft.com/office/drawing/2014/main" id="{539C96E0-D6DD-3DF6-6D37-842235BE7865}"/>
                </a:ext>
              </a:extLst>
            </p:cNvPr>
            <p:cNvGrpSpPr/>
            <p:nvPr/>
          </p:nvGrpSpPr>
          <p:grpSpPr>
            <a:xfrm>
              <a:off x="8909235" y="4659815"/>
              <a:ext cx="511464" cy="468939"/>
              <a:chOff x="31776991" y="-18983341"/>
              <a:chExt cx="1069976" cy="1062038"/>
            </a:xfrm>
          </p:grpSpPr>
          <p:sp>
            <p:nvSpPr>
              <p:cNvPr id="59" name="Freeform 210">
                <a:extLst>
                  <a:ext uri="{FF2B5EF4-FFF2-40B4-BE49-F238E27FC236}">
                    <a16:creationId xmlns:a16="http://schemas.microsoft.com/office/drawing/2014/main" id="{60D8BD4B-E074-62AB-8BCE-6344529BD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0" name="Freeform 211">
                <a:extLst>
                  <a:ext uri="{FF2B5EF4-FFF2-40B4-BE49-F238E27FC236}">
                    <a16:creationId xmlns:a16="http://schemas.microsoft.com/office/drawing/2014/main" id="{CD080C07-51E8-A1DD-D54E-17FADF87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1" name="그룹 272">
              <a:extLst>
                <a:ext uri="{FF2B5EF4-FFF2-40B4-BE49-F238E27FC236}">
                  <a16:creationId xmlns:a16="http://schemas.microsoft.com/office/drawing/2014/main" id="{EF633ABD-D4B1-4D54-0B95-22FF2663DE22}"/>
                </a:ext>
              </a:extLst>
            </p:cNvPr>
            <p:cNvGrpSpPr/>
            <p:nvPr/>
          </p:nvGrpSpPr>
          <p:grpSpPr>
            <a:xfrm>
              <a:off x="8770462" y="4331178"/>
              <a:ext cx="1212828" cy="1166908"/>
              <a:chOff x="34045525" y="-11769725"/>
              <a:chExt cx="1268413" cy="1103313"/>
            </a:xfrm>
          </p:grpSpPr>
          <p:sp>
            <p:nvSpPr>
              <p:cNvPr id="54" name="Rectangle 110">
                <a:extLst>
                  <a:ext uri="{FF2B5EF4-FFF2-40B4-BE49-F238E27FC236}">
                    <a16:creationId xmlns:a16="http://schemas.microsoft.com/office/drawing/2014/main" id="{C3852244-725A-16DF-62F6-7936578B2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5" name="Line 111">
                <a:extLst>
                  <a:ext uri="{FF2B5EF4-FFF2-40B4-BE49-F238E27FC236}">
                    <a16:creationId xmlns:a16="http://schemas.microsoft.com/office/drawing/2014/main" id="{8684FED8-B4BD-1EB9-7082-7DF4F7FE60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6" name="Line 112">
                <a:extLst>
                  <a:ext uri="{FF2B5EF4-FFF2-40B4-BE49-F238E27FC236}">
                    <a16:creationId xmlns:a16="http://schemas.microsoft.com/office/drawing/2014/main" id="{A09788BD-A60D-2D29-F67E-A1E69741C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7" name="Line 113">
                <a:extLst>
                  <a:ext uri="{FF2B5EF4-FFF2-40B4-BE49-F238E27FC236}">
                    <a16:creationId xmlns:a16="http://schemas.microsoft.com/office/drawing/2014/main" id="{855C8612-E3DA-FEBD-C74F-E076202A74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8" name="Line 114">
                <a:extLst>
                  <a:ext uri="{FF2B5EF4-FFF2-40B4-BE49-F238E27FC236}">
                    <a16:creationId xmlns:a16="http://schemas.microsoft.com/office/drawing/2014/main" id="{5F3A153C-5C5C-BF4A-8CC7-B3633C0A7A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2" name="그룹 341">
              <a:extLst>
                <a:ext uri="{FF2B5EF4-FFF2-40B4-BE49-F238E27FC236}">
                  <a16:creationId xmlns:a16="http://schemas.microsoft.com/office/drawing/2014/main" id="{A41C9F78-B44F-7F34-F7A1-F4441216A0F2}"/>
                </a:ext>
              </a:extLst>
            </p:cNvPr>
            <p:cNvGrpSpPr/>
            <p:nvPr/>
          </p:nvGrpSpPr>
          <p:grpSpPr>
            <a:xfrm>
              <a:off x="9268941" y="4852792"/>
              <a:ext cx="511464" cy="468939"/>
              <a:chOff x="31776991" y="-18983341"/>
              <a:chExt cx="1069976" cy="1062038"/>
            </a:xfrm>
          </p:grpSpPr>
          <p:sp>
            <p:nvSpPr>
              <p:cNvPr id="52" name="Freeform 211">
                <a:extLst>
                  <a:ext uri="{FF2B5EF4-FFF2-40B4-BE49-F238E27FC236}">
                    <a16:creationId xmlns:a16="http://schemas.microsoft.com/office/drawing/2014/main" id="{202AF25D-EDEC-917E-DFFC-09A2A3690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solidFill>
                <a:schemeClr val="bg1"/>
              </a:solidFill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3" name="Freeform 210">
                <a:extLst>
                  <a:ext uri="{FF2B5EF4-FFF2-40B4-BE49-F238E27FC236}">
                    <a16:creationId xmlns:a16="http://schemas.microsoft.com/office/drawing/2014/main" id="{009211F2-8676-6A45-446C-2DDE15A50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089F37-FAC8-F510-19AC-5EAB0E785044}"/>
                </a:ext>
              </a:extLst>
            </p:cNvPr>
            <p:cNvSpPr txBox="1"/>
            <p:nvPr/>
          </p:nvSpPr>
          <p:spPr>
            <a:xfrm>
              <a:off x="8921525" y="5558741"/>
              <a:ext cx="1061765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900" b="1" dirty="0">
                  <a:solidFill>
                    <a:schemeClr val="tx1"/>
                  </a:solidFill>
                </a:rPr>
                <a:t>모델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(M)</a:t>
              </a:r>
              <a:endParaRPr lang="ko-Kore-KR" altLang="en-US" sz="900" dirty="0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23F00D5-D309-14A9-1051-C0D4369A62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0309" y="2608317"/>
              <a:ext cx="2142992" cy="16429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726863-095A-265F-5E2E-0F569761B54F}"/>
                </a:ext>
              </a:extLst>
            </p:cNvPr>
            <p:cNvSpPr txBox="1"/>
            <p:nvPr/>
          </p:nvSpPr>
          <p:spPr>
            <a:xfrm>
              <a:off x="6597352" y="2238985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(2)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요청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9917788-F2E9-9F45-8823-E85ED73D6999}"/>
                </a:ext>
              </a:extLst>
            </p:cNvPr>
            <p:cNvCxnSpPr>
              <a:cxnSpLocks/>
            </p:cNvCxnSpPr>
            <p:nvPr/>
          </p:nvCxnSpPr>
          <p:spPr>
            <a:xfrm>
              <a:off x="6415257" y="2976841"/>
              <a:ext cx="2132554" cy="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3E0270-F065-9259-5DB8-4B55CC59D2B2}"/>
                </a:ext>
              </a:extLst>
            </p:cNvPr>
            <p:cNvSpPr txBox="1"/>
            <p:nvPr/>
          </p:nvSpPr>
          <p:spPr>
            <a:xfrm>
              <a:off x="6582301" y="300896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(4)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모델과 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28" name="그룹 272">
              <a:extLst>
                <a:ext uri="{FF2B5EF4-FFF2-40B4-BE49-F238E27FC236}">
                  <a16:creationId xmlns:a16="http://schemas.microsoft.com/office/drawing/2014/main" id="{1D14F3B2-110E-BE1C-577F-2C22C64A2F48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7" name="Rectangle 110">
                <a:extLst>
                  <a:ext uri="{FF2B5EF4-FFF2-40B4-BE49-F238E27FC236}">
                    <a16:creationId xmlns:a16="http://schemas.microsoft.com/office/drawing/2014/main" id="{CBE1B149-7F78-8910-AF89-612785227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rgbClr val="FFFFFF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48" name="Line 111">
                <a:extLst>
                  <a:ext uri="{FF2B5EF4-FFF2-40B4-BE49-F238E27FC236}">
                    <a16:creationId xmlns:a16="http://schemas.microsoft.com/office/drawing/2014/main" id="{9238D08B-6C0A-322E-1E85-2B534D1B04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9" name="Line 112">
                <a:extLst>
                  <a:ext uri="{FF2B5EF4-FFF2-40B4-BE49-F238E27FC236}">
                    <a16:creationId xmlns:a16="http://schemas.microsoft.com/office/drawing/2014/main" id="{50270171-0B0D-49EC-A195-4A6EE11DF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0" name="Line 113">
                <a:extLst>
                  <a:ext uri="{FF2B5EF4-FFF2-40B4-BE49-F238E27FC236}">
                    <a16:creationId xmlns:a16="http://schemas.microsoft.com/office/drawing/2014/main" id="{78621973-FA60-8FA0-E3F7-4E29F2889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1" name="Line 114">
                <a:extLst>
                  <a:ext uri="{FF2B5EF4-FFF2-40B4-BE49-F238E27FC236}">
                    <a16:creationId xmlns:a16="http://schemas.microsoft.com/office/drawing/2014/main" id="{1F4B98BD-0767-A152-C1E1-19E5F252AD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9" name="그룹 272">
              <a:extLst>
                <a:ext uri="{FF2B5EF4-FFF2-40B4-BE49-F238E27FC236}">
                  <a16:creationId xmlns:a16="http://schemas.microsoft.com/office/drawing/2014/main" id="{A3E250FC-A2B5-42B7-5C83-B70B3071C1AB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2" name="Rectangle 110">
                <a:extLst>
                  <a:ext uri="{FF2B5EF4-FFF2-40B4-BE49-F238E27FC236}">
                    <a16:creationId xmlns:a16="http://schemas.microsoft.com/office/drawing/2014/main" id="{A4F5BEE8-800F-B2F9-CDE9-C099EDBF2A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3" name="Line 111">
                <a:extLst>
                  <a:ext uri="{FF2B5EF4-FFF2-40B4-BE49-F238E27FC236}">
                    <a16:creationId xmlns:a16="http://schemas.microsoft.com/office/drawing/2014/main" id="{7B3EBB5E-4FBA-0B9A-7DEB-7B3044B4B8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4" name="Line 112">
                <a:extLst>
                  <a:ext uri="{FF2B5EF4-FFF2-40B4-BE49-F238E27FC236}">
                    <a16:creationId xmlns:a16="http://schemas.microsoft.com/office/drawing/2014/main" id="{74CF3B76-C78E-BD51-E167-C25F3EE9F7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5" name="Line 113">
                <a:extLst>
                  <a:ext uri="{FF2B5EF4-FFF2-40B4-BE49-F238E27FC236}">
                    <a16:creationId xmlns:a16="http://schemas.microsoft.com/office/drawing/2014/main" id="{B35FAEA5-292A-3951-BB75-C2C9DB3E05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6" name="Line 114">
                <a:extLst>
                  <a:ext uri="{FF2B5EF4-FFF2-40B4-BE49-F238E27FC236}">
                    <a16:creationId xmlns:a16="http://schemas.microsoft.com/office/drawing/2014/main" id="{55757092-52AF-5803-A30A-16B753AAB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0" name="그룹 272">
              <a:extLst>
                <a:ext uri="{FF2B5EF4-FFF2-40B4-BE49-F238E27FC236}">
                  <a16:creationId xmlns:a16="http://schemas.microsoft.com/office/drawing/2014/main" id="{F9D18CD1-8210-3842-49D5-DE127BF8CF95}"/>
                </a:ext>
              </a:extLst>
            </p:cNvPr>
            <p:cNvGrpSpPr/>
            <p:nvPr/>
          </p:nvGrpSpPr>
          <p:grpSpPr>
            <a:xfrm>
              <a:off x="4790206" y="4693948"/>
              <a:ext cx="977031" cy="847565"/>
              <a:chOff x="34045525" y="-11769725"/>
              <a:chExt cx="1268413" cy="1103313"/>
            </a:xfrm>
          </p:grpSpPr>
          <p:sp>
            <p:nvSpPr>
              <p:cNvPr id="37" name="Rectangle 110">
                <a:extLst>
                  <a:ext uri="{FF2B5EF4-FFF2-40B4-BE49-F238E27FC236}">
                    <a16:creationId xmlns:a16="http://schemas.microsoft.com/office/drawing/2014/main" id="{506DF06A-661A-7D87-565B-F35ABA274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chemeClr val="bg1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38" name="Line 111">
                <a:extLst>
                  <a:ext uri="{FF2B5EF4-FFF2-40B4-BE49-F238E27FC236}">
                    <a16:creationId xmlns:a16="http://schemas.microsoft.com/office/drawing/2014/main" id="{D03423C6-FBAD-12C3-7C0D-DAEA077826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39" name="Line 112">
                <a:extLst>
                  <a:ext uri="{FF2B5EF4-FFF2-40B4-BE49-F238E27FC236}">
                    <a16:creationId xmlns:a16="http://schemas.microsoft.com/office/drawing/2014/main" id="{F1FD4E46-28C4-C567-97BE-768E088842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0" name="Line 113">
                <a:extLst>
                  <a:ext uri="{FF2B5EF4-FFF2-40B4-BE49-F238E27FC236}">
                    <a16:creationId xmlns:a16="http://schemas.microsoft.com/office/drawing/2014/main" id="{5E6E1D79-CF91-3DF8-2E87-98E402D941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1" name="Line 114">
                <a:extLst>
                  <a:ext uri="{FF2B5EF4-FFF2-40B4-BE49-F238E27FC236}">
                    <a16:creationId xmlns:a16="http://schemas.microsoft.com/office/drawing/2014/main" id="{08DA7F4D-36E3-7F56-AB0F-07D79A3CF4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97F7E3-4A6C-9822-4610-A89715CEF4EC}"/>
                </a:ext>
              </a:extLst>
            </p:cNvPr>
            <p:cNvSpPr txBox="1"/>
            <p:nvPr/>
          </p:nvSpPr>
          <p:spPr>
            <a:xfrm>
              <a:off x="6269009" y="4504053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참조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E339EDA0-0E70-EC9D-12ED-B80ABA9BB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099" y="3418105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5481F60-8C35-E526-0C6D-66044F10A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883" y="3418105"/>
              <a:ext cx="0" cy="666386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17D8B6-1A94-716C-8E73-6D8C1377F6B9}"/>
                </a:ext>
              </a:extLst>
            </p:cNvPr>
            <p:cNvSpPr txBox="1"/>
            <p:nvPr/>
          </p:nvSpPr>
          <p:spPr>
            <a:xfrm>
              <a:off x="3416314" y="3530492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(5)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모델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311AC8-95FB-0720-38F4-5A7E11120AD9}"/>
                </a:ext>
              </a:extLst>
            </p:cNvPr>
            <p:cNvSpPr txBox="1"/>
            <p:nvPr/>
          </p:nvSpPr>
          <p:spPr>
            <a:xfrm>
              <a:off x="4920865" y="354419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생성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DFB319-D1BD-D4F1-0F36-6AEB7366EF43}"/>
                </a:ext>
              </a:extLst>
            </p:cNvPr>
            <p:cNvSpPr txBox="1"/>
            <p:nvPr/>
          </p:nvSpPr>
          <p:spPr>
            <a:xfrm>
              <a:off x="9376875" y="3668267"/>
              <a:ext cx="1212826" cy="394767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(3)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생성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638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3A787B-B1FF-4CE8-947A-CF65970E1C8E}"/>
              </a:ext>
            </a:extLst>
          </p:cNvPr>
          <p:cNvGrpSpPr/>
          <p:nvPr/>
        </p:nvGrpSpPr>
        <p:grpSpPr>
          <a:xfrm>
            <a:off x="3237102" y="1690688"/>
            <a:ext cx="5434041" cy="2680896"/>
            <a:chOff x="1079326" y="1690688"/>
            <a:chExt cx="10033348" cy="458485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C75330F-9D2F-442F-1836-05FAB2B9D79B}"/>
                </a:ext>
              </a:extLst>
            </p:cNvPr>
            <p:cNvSpPr/>
            <p:nvPr/>
          </p:nvSpPr>
          <p:spPr>
            <a:xfrm>
              <a:off x="1079326" y="1690688"/>
              <a:ext cx="10033348" cy="4584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394CFCB-A9CA-8163-0ACF-542C0FFD5925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 flipV="1">
              <a:off x="5715507" y="4914632"/>
              <a:ext cx="3054955" cy="2675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AC92E91-C2FE-6233-BD29-0EBF2D06C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742" y="3428273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579742-B67E-467B-9769-8C3D2B7F1BBD}"/>
                </a:ext>
              </a:extLst>
            </p:cNvPr>
            <p:cNvSpPr/>
            <p:nvPr/>
          </p:nvSpPr>
          <p:spPr>
            <a:xfrm>
              <a:off x="3672213" y="2064730"/>
              <a:ext cx="2755727" cy="1325563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5D6A7F-0862-57C2-2F13-C108EB730F3E}"/>
                </a:ext>
              </a:extLst>
            </p:cNvPr>
            <p:cNvSpPr txBox="1"/>
            <p:nvPr/>
          </p:nvSpPr>
          <p:spPr>
            <a:xfrm>
              <a:off x="4044865" y="2193365"/>
              <a:ext cx="1997901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900" dirty="0">
                  <a:solidFill>
                    <a:schemeClr val="bg1"/>
                  </a:solidFill>
                  <a:latin typeface="NanumGothic" panose="020D0604000000000000" pitchFamily="34" charset="-127"/>
                </a:rPr>
                <a:t>Frontcontroller</a:t>
              </a:r>
              <a:endParaRPr lang="ko-Kore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FB0445C-2920-6BED-3505-D339FB5F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0462" y="1994739"/>
              <a:ext cx="1052115" cy="10521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527692-4202-E924-4A5C-0E13854483F7}"/>
                </a:ext>
              </a:extLst>
            </p:cNvPr>
            <p:cNvSpPr txBox="1"/>
            <p:nvPr/>
          </p:nvSpPr>
          <p:spPr>
            <a:xfrm>
              <a:off x="4119784" y="5583821"/>
              <a:ext cx="2010427" cy="3947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뷰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(V)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272">
              <a:extLst>
                <a:ext uri="{FF2B5EF4-FFF2-40B4-BE49-F238E27FC236}">
                  <a16:creationId xmlns:a16="http://schemas.microsoft.com/office/drawing/2014/main" id="{315E0532-1245-507B-72D5-6D13A310345E}"/>
                </a:ext>
              </a:extLst>
            </p:cNvPr>
            <p:cNvGrpSpPr/>
            <p:nvPr/>
          </p:nvGrpSpPr>
          <p:grpSpPr>
            <a:xfrm>
              <a:off x="4433676" y="4331178"/>
              <a:ext cx="977031" cy="847565"/>
              <a:chOff x="34045525" y="-11769725"/>
              <a:chExt cx="1268413" cy="1103313"/>
            </a:xfrm>
          </p:grpSpPr>
          <p:sp>
            <p:nvSpPr>
              <p:cNvPr id="63" name="Rectangle 110">
                <a:extLst>
                  <a:ext uri="{FF2B5EF4-FFF2-40B4-BE49-F238E27FC236}">
                    <a16:creationId xmlns:a16="http://schemas.microsoft.com/office/drawing/2014/main" id="{BF7B8A06-1998-00C2-64F2-97C735696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4" name="Line 111">
                <a:extLst>
                  <a:ext uri="{FF2B5EF4-FFF2-40B4-BE49-F238E27FC236}">
                    <a16:creationId xmlns:a16="http://schemas.microsoft.com/office/drawing/2014/main" id="{2DB46FBF-F43A-2696-9623-AB7891017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5" name="Line 112">
                <a:extLst>
                  <a:ext uri="{FF2B5EF4-FFF2-40B4-BE49-F238E27FC236}">
                    <a16:creationId xmlns:a16="http://schemas.microsoft.com/office/drawing/2014/main" id="{22C871F6-93A4-92D7-4D01-72BDFD298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6" name="Line 113">
                <a:extLst>
                  <a:ext uri="{FF2B5EF4-FFF2-40B4-BE49-F238E27FC236}">
                    <a16:creationId xmlns:a16="http://schemas.microsoft.com/office/drawing/2014/main" id="{522E6F53-C356-F03D-88C6-DF2F2660D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7" name="Line 114">
                <a:extLst>
                  <a:ext uri="{FF2B5EF4-FFF2-40B4-BE49-F238E27FC236}">
                    <a16:creationId xmlns:a16="http://schemas.microsoft.com/office/drawing/2014/main" id="{440AFCFC-810E-DEEC-5874-BABE12D6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08AD3FC-7E5D-1D81-76E5-D7F161990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9220" y="2618570"/>
              <a:ext cx="2142992" cy="16429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40F3A3B-8CEA-D81B-880D-38C3B47A408D}"/>
                </a:ext>
              </a:extLst>
            </p:cNvPr>
            <p:cNvCxnSpPr>
              <a:cxnSpLocks/>
            </p:cNvCxnSpPr>
            <p:nvPr/>
          </p:nvCxnSpPr>
          <p:spPr>
            <a:xfrm>
              <a:off x="1529220" y="3008964"/>
              <a:ext cx="2132554" cy="0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64206-AF26-7056-179C-CBD4DEDDBC97}"/>
                </a:ext>
              </a:extLst>
            </p:cNvPr>
            <p:cNvSpPr txBox="1"/>
            <p:nvPr/>
          </p:nvSpPr>
          <p:spPr>
            <a:xfrm>
              <a:off x="1696265" y="3041086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(7)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ore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응답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1F0747-A0C9-B464-7C90-EA171CD5E8DC}"/>
                </a:ext>
              </a:extLst>
            </p:cNvPr>
            <p:cNvSpPr txBox="1"/>
            <p:nvPr/>
          </p:nvSpPr>
          <p:spPr>
            <a:xfrm>
              <a:off x="8261759" y="3048953"/>
              <a:ext cx="235202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컨트롤러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(C)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341">
              <a:extLst>
                <a:ext uri="{FF2B5EF4-FFF2-40B4-BE49-F238E27FC236}">
                  <a16:creationId xmlns:a16="http://schemas.microsoft.com/office/drawing/2014/main" id="{02E76226-9A6C-FEB5-15CB-2100640FF488}"/>
                </a:ext>
              </a:extLst>
            </p:cNvPr>
            <p:cNvGrpSpPr/>
            <p:nvPr/>
          </p:nvGrpSpPr>
          <p:grpSpPr>
            <a:xfrm>
              <a:off x="8909235" y="4659815"/>
              <a:ext cx="511464" cy="468939"/>
              <a:chOff x="31776991" y="-18983341"/>
              <a:chExt cx="1069976" cy="1062038"/>
            </a:xfrm>
          </p:grpSpPr>
          <p:sp>
            <p:nvSpPr>
              <p:cNvPr id="61" name="Freeform 210">
                <a:extLst>
                  <a:ext uri="{FF2B5EF4-FFF2-40B4-BE49-F238E27FC236}">
                    <a16:creationId xmlns:a16="http://schemas.microsoft.com/office/drawing/2014/main" id="{A69791F8-0599-B375-994D-9273559C4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2" name="Freeform 211">
                <a:extLst>
                  <a:ext uri="{FF2B5EF4-FFF2-40B4-BE49-F238E27FC236}">
                    <a16:creationId xmlns:a16="http://schemas.microsoft.com/office/drawing/2014/main" id="{D9449C90-B69D-1894-EE3D-C0A199357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3" name="그룹 272">
              <a:extLst>
                <a:ext uri="{FF2B5EF4-FFF2-40B4-BE49-F238E27FC236}">
                  <a16:creationId xmlns:a16="http://schemas.microsoft.com/office/drawing/2014/main" id="{D18DE907-205F-EEBC-23F9-0BF66413010A}"/>
                </a:ext>
              </a:extLst>
            </p:cNvPr>
            <p:cNvGrpSpPr/>
            <p:nvPr/>
          </p:nvGrpSpPr>
          <p:grpSpPr>
            <a:xfrm>
              <a:off x="8770462" y="4331178"/>
              <a:ext cx="1212828" cy="1166908"/>
              <a:chOff x="34045525" y="-11769725"/>
              <a:chExt cx="1268413" cy="1103313"/>
            </a:xfrm>
          </p:grpSpPr>
          <p:sp>
            <p:nvSpPr>
              <p:cNvPr id="56" name="Rectangle 110">
                <a:extLst>
                  <a:ext uri="{FF2B5EF4-FFF2-40B4-BE49-F238E27FC236}">
                    <a16:creationId xmlns:a16="http://schemas.microsoft.com/office/drawing/2014/main" id="{681DAAEB-3018-3BFE-14D4-BCB16CA62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7" name="Line 111">
                <a:extLst>
                  <a:ext uri="{FF2B5EF4-FFF2-40B4-BE49-F238E27FC236}">
                    <a16:creationId xmlns:a16="http://schemas.microsoft.com/office/drawing/2014/main" id="{9380351A-2405-1CA1-E489-5B1D72CB8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8" name="Line 112">
                <a:extLst>
                  <a:ext uri="{FF2B5EF4-FFF2-40B4-BE49-F238E27FC236}">
                    <a16:creationId xmlns:a16="http://schemas.microsoft.com/office/drawing/2014/main" id="{8EBC3FDC-D2C2-E336-1580-C4F3E7316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9" name="Line 113">
                <a:extLst>
                  <a:ext uri="{FF2B5EF4-FFF2-40B4-BE49-F238E27FC236}">
                    <a16:creationId xmlns:a16="http://schemas.microsoft.com/office/drawing/2014/main" id="{632D825B-B324-3984-0C97-BEB93E59E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0" name="Line 114">
                <a:extLst>
                  <a:ext uri="{FF2B5EF4-FFF2-40B4-BE49-F238E27FC236}">
                    <a16:creationId xmlns:a16="http://schemas.microsoft.com/office/drawing/2014/main" id="{460B59E0-852F-1409-BA09-45C03DED9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4" name="그룹 341">
              <a:extLst>
                <a:ext uri="{FF2B5EF4-FFF2-40B4-BE49-F238E27FC236}">
                  <a16:creationId xmlns:a16="http://schemas.microsoft.com/office/drawing/2014/main" id="{AA75E0E3-A4A5-6B9B-A383-4DE07D05EDFA}"/>
                </a:ext>
              </a:extLst>
            </p:cNvPr>
            <p:cNvGrpSpPr/>
            <p:nvPr/>
          </p:nvGrpSpPr>
          <p:grpSpPr>
            <a:xfrm>
              <a:off x="9268941" y="4852792"/>
              <a:ext cx="511464" cy="468939"/>
              <a:chOff x="31776991" y="-18983341"/>
              <a:chExt cx="1069976" cy="1062038"/>
            </a:xfrm>
          </p:grpSpPr>
          <p:sp>
            <p:nvSpPr>
              <p:cNvPr id="54" name="Freeform 211">
                <a:extLst>
                  <a:ext uri="{FF2B5EF4-FFF2-40B4-BE49-F238E27FC236}">
                    <a16:creationId xmlns:a16="http://schemas.microsoft.com/office/drawing/2014/main" id="{64610933-12B1-7B4C-D260-3FF089CCB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solidFill>
                <a:schemeClr val="bg1"/>
              </a:solidFill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5" name="Freeform 210">
                <a:extLst>
                  <a:ext uri="{FF2B5EF4-FFF2-40B4-BE49-F238E27FC236}">
                    <a16:creationId xmlns:a16="http://schemas.microsoft.com/office/drawing/2014/main" id="{25E2E6B5-B452-B451-0A70-523ABB74F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831695-C028-D392-8805-025E8CED0AC6}"/>
                </a:ext>
              </a:extLst>
            </p:cNvPr>
            <p:cNvSpPr txBox="1"/>
            <p:nvPr/>
          </p:nvSpPr>
          <p:spPr>
            <a:xfrm>
              <a:off x="8921525" y="5558741"/>
              <a:ext cx="1061765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900" b="1" dirty="0">
                  <a:solidFill>
                    <a:schemeClr val="tx1"/>
                  </a:solidFill>
                </a:rPr>
                <a:t>모델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(M)</a:t>
              </a:r>
              <a:endParaRPr lang="ko-Kore-KR" altLang="en-US" sz="900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E95A7A4D-0A5B-4735-7E04-DDB15B052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0309" y="2608317"/>
              <a:ext cx="2142992" cy="16429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A217BA-043D-7BB5-D0E2-6C5A4DC34146}"/>
                </a:ext>
              </a:extLst>
            </p:cNvPr>
            <p:cNvSpPr txBox="1"/>
            <p:nvPr/>
          </p:nvSpPr>
          <p:spPr>
            <a:xfrm>
              <a:off x="6597352" y="2238985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(2)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요청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B03C202-09A1-9BB8-9D0C-C3C8A1980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15257" y="2976841"/>
              <a:ext cx="2132554" cy="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F74CE-A084-8198-3803-5417465A328E}"/>
                </a:ext>
              </a:extLst>
            </p:cNvPr>
            <p:cNvSpPr txBox="1"/>
            <p:nvPr/>
          </p:nvSpPr>
          <p:spPr>
            <a:xfrm>
              <a:off x="6582301" y="300896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(4)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모델과 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30" name="그룹 272">
              <a:extLst>
                <a:ext uri="{FF2B5EF4-FFF2-40B4-BE49-F238E27FC236}">
                  <a16:creationId xmlns:a16="http://schemas.microsoft.com/office/drawing/2014/main" id="{78BB4E8A-C177-23A2-941F-60852425CCD0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9" name="Rectangle 110">
                <a:extLst>
                  <a:ext uri="{FF2B5EF4-FFF2-40B4-BE49-F238E27FC236}">
                    <a16:creationId xmlns:a16="http://schemas.microsoft.com/office/drawing/2014/main" id="{1D1643C0-0F87-E186-D412-D0BEDA6B6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rgbClr val="FFFFFF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50" name="Line 111">
                <a:extLst>
                  <a:ext uri="{FF2B5EF4-FFF2-40B4-BE49-F238E27FC236}">
                    <a16:creationId xmlns:a16="http://schemas.microsoft.com/office/drawing/2014/main" id="{D9270DC9-5922-8AFE-B0D0-6F86FA13C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1" name="Line 112">
                <a:extLst>
                  <a:ext uri="{FF2B5EF4-FFF2-40B4-BE49-F238E27FC236}">
                    <a16:creationId xmlns:a16="http://schemas.microsoft.com/office/drawing/2014/main" id="{7E5BA5D2-F8FF-37F8-9EE9-6FC3D2DAA8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2" name="Line 113">
                <a:extLst>
                  <a:ext uri="{FF2B5EF4-FFF2-40B4-BE49-F238E27FC236}">
                    <a16:creationId xmlns:a16="http://schemas.microsoft.com/office/drawing/2014/main" id="{0592BF1E-1D93-1EE6-6AF5-D9CEFADEED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3" name="Line 114">
                <a:extLst>
                  <a:ext uri="{FF2B5EF4-FFF2-40B4-BE49-F238E27FC236}">
                    <a16:creationId xmlns:a16="http://schemas.microsoft.com/office/drawing/2014/main" id="{296C42EC-308D-B5D4-59F0-DE2EC31D0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1" name="그룹 272">
              <a:extLst>
                <a:ext uri="{FF2B5EF4-FFF2-40B4-BE49-F238E27FC236}">
                  <a16:creationId xmlns:a16="http://schemas.microsoft.com/office/drawing/2014/main" id="{62957B90-24B6-7858-5C81-A9B4D29440C1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4" name="Rectangle 110">
                <a:extLst>
                  <a:ext uri="{FF2B5EF4-FFF2-40B4-BE49-F238E27FC236}">
                    <a16:creationId xmlns:a16="http://schemas.microsoft.com/office/drawing/2014/main" id="{F7BC530E-44B8-2F4E-20FE-3D2651FAD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5" name="Line 111">
                <a:extLst>
                  <a:ext uri="{FF2B5EF4-FFF2-40B4-BE49-F238E27FC236}">
                    <a16:creationId xmlns:a16="http://schemas.microsoft.com/office/drawing/2014/main" id="{65140C65-89EC-957B-CE67-053876804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6" name="Line 112">
                <a:extLst>
                  <a:ext uri="{FF2B5EF4-FFF2-40B4-BE49-F238E27FC236}">
                    <a16:creationId xmlns:a16="http://schemas.microsoft.com/office/drawing/2014/main" id="{3A1CAB81-4868-863F-6F27-9349DEE2B6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7" name="Line 113">
                <a:extLst>
                  <a:ext uri="{FF2B5EF4-FFF2-40B4-BE49-F238E27FC236}">
                    <a16:creationId xmlns:a16="http://schemas.microsoft.com/office/drawing/2014/main" id="{ECA734CF-2EF6-840D-89CB-7C08FA9DDD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8" name="Line 114">
                <a:extLst>
                  <a:ext uri="{FF2B5EF4-FFF2-40B4-BE49-F238E27FC236}">
                    <a16:creationId xmlns:a16="http://schemas.microsoft.com/office/drawing/2014/main" id="{56CE13B6-E999-E783-7A73-834E40010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2" name="그룹 272">
              <a:extLst>
                <a:ext uri="{FF2B5EF4-FFF2-40B4-BE49-F238E27FC236}">
                  <a16:creationId xmlns:a16="http://schemas.microsoft.com/office/drawing/2014/main" id="{39077AD9-93F1-D8FA-90A0-7EB39D191CAC}"/>
                </a:ext>
              </a:extLst>
            </p:cNvPr>
            <p:cNvGrpSpPr/>
            <p:nvPr/>
          </p:nvGrpSpPr>
          <p:grpSpPr>
            <a:xfrm>
              <a:off x="4790206" y="4693948"/>
              <a:ext cx="977031" cy="847565"/>
              <a:chOff x="34045525" y="-11769725"/>
              <a:chExt cx="1268413" cy="1103313"/>
            </a:xfrm>
          </p:grpSpPr>
          <p:sp>
            <p:nvSpPr>
              <p:cNvPr id="39" name="Rectangle 110">
                <a:extLst>
                  <a:ext uri="{FF2B5EF4-FFF2-40B4-BE49-F238E27FC236}">
                    <a16:creationId xmlns:a16="http://schemas.microsoft.com/office/drawing/2014/main" id="{76FCB9AF-B623-AC66-2653-E699A0D42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chemeClr val="bg1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40" name="Line 111">
                <a:extLst>
                  <a:ext uri="{FF2B5EF4-FFF2-40B4-BE49-F238E27FC236}">
                    <a16:creationId xmlns:a16="http://schemas.microsoft.com/office/drawing/2014/main" id="{741945F5-D4C6-2E61-7CA0-F08FA12F5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1" name="Line 112">
                <a:extLst>
                  <a:ext uri="{FF2B5EF4-FFF2-40B4-BE49-F238E27FC236}">
                    <a16:creationId xmlns:a16="http://schemas.microsoft.com/office/drawing/2014/main" id="{0E38915C-A042-7496-8574-0219030CC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2" name="Line 113">
                <a:extLst>
                  <a:ext uri="{FF2B5EF4-FFF2-40B4-BE49-F238E27FC236}">
                    <a16:creationId xmlns:a16="http://schemas.microsoft.com/office/drawing/2014/main" id="{A54ADF8D-5CCC-D0B8-7535-93B3F8B6E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3" name="Line 114">
                <a:extLst>
                  <a:ext uri="{FF2B5EF4-FFF2-40B4-BE49-F238E27FC236}">
                    <a16:creationId xmlns:a16="http://schemas.microsoft.com/office/drawing/2014/main" id="{C4C5565E-4AC2-6FEE-20F2-69C721139A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05B24E-4F3B-3A94-D6DF-9BE7A53D285A}"/>
                </a:ext>
              </a:extLst>
            </p:cNvPr>
            <p:cNvSpPr txBox="1"/>
            <p:nvPr/>
          </p:nvSpPr>
          <p:spPr>
            <a:xfrm>
              <a:off x="6269009" y="4504053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참조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DD949181-657A-BB66-D5BB-83718EEAA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099" y="3418105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CB3DD55-9D6D-E759-AE03-02967D9FB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883" y="3418105"/>
              <a:ext cx="0" cy="666386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F8FC6E-2A9B-2499-8273-07E19A1FA8A4}"/>
                </a:ext>
              </a:extLst>
            </p:cNvPr>
            <p:cNvSpPr txBox="1"/>
            <p:nvPr/>
          </p:nvSpPr>
          <p:spPr>
            <a:xfrm>
              <a:off x="3416314" y="3530492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(5)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모델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63E262-6B12-61DE-7A46-354B7A2D6111}"/>
                </a:ext>
              </a:extLst>
            </p:cNvPr>
            <p:cNvSpPr txBox="1"/>
            <p:nvPr/>
          </p:nvSpPr>
          <p:spPr>
            <a:xfrm>
              <a:off x="4920865" y="354419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생성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89" y="352599"/>
            <a:ext cx="11011422" cy="1325563"/>
          </a:xfrm>
        </p:spPr>
        <p:txBody>
          <a:bodyPr>
            <a:normAutofit/>
          </a:bodyPr>
          <a:lstStyle/>
          <a:p>
            <a:r>
              <a:rPr kumimoji="1" lang="en" altLang="ko-KR" sz="3600" dirty="0">
                <a:latin typeface="NanumGothic" panose="020D0604000000000000" pitchFamily="34" charset="-127"/>
              </a:rPr>
              <a:t>(2) </a:t>
            </a:r>
            <a:r>
              <a:rPr kumimoji="1" lang="en" altLang="ko-KR" sz="3600" dirty="0" err="1">
                <a:latin typeface="NanumGothic" panose="020D0604000000000000" pitchFamily="34" charset="-127"/>
              </a:rPr>
              <a:t>DispatcherServlet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에서 컨트롤러로 </a:t>
            </a:r>
            <a:r>
              <a:rPr kumimoji="1" lang="en" altLang="ko-KR" sz="3600" dirty="0">
                <a:latin typeface="NanumGothic" panose="020D0604000000000000" pitchFamily="34" charset="-127"/>
              </a:rPr>
              <a:t>HTTP 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요청 위임</a:t>
            </a:r>
            <a:endParaRPr kumimoji="1" lang="ko-Kore-KR" altLang="en-US" sz="36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BB68F778-826A-EE43-0A6E-6EF44AFA3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659" y="4604705"/>
            <a:ext cx="10348234" cy="13137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 err="1">
                <a:latin typeface="NanumGothic" panose="020D0604000000000000" pitchFamily="34" charset="-127"/>
              </a:rPr>
              <a:t>DispatcherServlet</a:t>
            </a:r>
            <a:r>
              <a:rPr kumimoji="1" lang="en-US" altLang="ko-KR" sz="14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1400" dirty="0">
                <a:latin typeface="NanumGothic" panose="020D0604000000000000" pitchFamily="34" charset="-127"/>
              </a:rPr>
              <a:t>에서 컨트롤러로 </a:t>
            </a:r>
            <a:r>
              <a:rPr kumimoji="1" lang="en-US" altLang="ko-KR" sz="1400" dirty="0">
                <a:latin typeface="NanumGothic" panose="020D0604000000000000" pitchFamily="34" charset="-127"/>
              </a:rPr>
              <a:t>HTTP </a:t>
            </a:r>
            <a:r>
              <a:rPr kumimoji="1" lang="ko-KR" altLang="en-US" sz="1400" dirty="0">
                <a:latin typeface="NanumGothic" panose="020D0604000000000000" pitchFamily="34" charset="-127"/>
              </a:rPr>
              <a:t>요청 위임</a:t>
            </a:r>
            <a:endParaRPr kumimoji="1" lang="en-US" altLang="ko-KR" sz="14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 err="1"/>
              <a:t>HandlerMapping</a:t>
            </a:r>
            <a:r>
              <a:rPr kumimoji="1" lang="en-US" altLang="ko-KR" sz="1400" dirty="0"/>
              <a:t>, </a:t>
            </a:r>
            <a:r>
              <a:rPr kumimoji="1" lang="en-US" altLang="ko-KR" sz="1400" dirty="0" err="1"/>
              <a:t>HandlerAdapter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방법을 이용해서 </a:t>
            </a:r>
            <a:r>
              <a:rPr kumimoji="1" lang="en-US" altLang="ko-KR" sz="1400" dirty="0"/>
              <a:t>Controller</a:t>
            </a:r>
            <a:r>
              <a:rPr kumimoji="1" lang="ko-KR" altLang="en-US" sz="1400" dirty="0"/>
              <a:t>에게 전달</a:t>
            </a:r>
            <a:endParaRPr kumimoji="1" lang="en-US" altLang="ko-KR" sz="1400" dirty="0">
              <a:latin typeface="NanumGothic" panose="020D0604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4F0A44-F113-43EE-BAF7-E2E1DC39E573}"/>
              </a:ext>
            </a:extLst>
          </p:cNvPr>
          <p:cNvSpPr txBox="1"/>
          <p:nvPr/>
        </p:nvSpPr>
        <p:spPr>
          <a:xfrm>
            <a:off x="4843232" y="2334556"/>
            <a:ext cx="120019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900" b="1" dirty="0">
                <a:solidFill>
                  <a:schemeClr val="bg1"/>
                </a:solidFill>
                <a:latin typeface="NanumGothic" panose="020D0604000000000000" pitchFamily="34" charset="-127"/>
              </a:rPr>
              <a:t>DispatcherServlet</a:t>
            </a:r>
            <a:endParaRPr lang="ko-Kore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2FE9285-7D7A-48CF-B6A4-28D4887BFED1}"/>
              </a:ext>
            </a:extLst>
          </p:cNvPr>
          <p:cNvSpPr txBox="1"/>
          <p:nvPr/>
        </p:nvSpPr>
        <p:spPr>
          <a:xfrm>
            <a:off x="7731038" y="2847036"/>
            <a:ext cx="656864" cy="23083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(3)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생성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8777A3E-CB6E-48ED-A0FE-83938BBDFDFB}"/>
              </a:ext>
            </a:extLst>
          </p:cNvPr>
          <p:cNvSpPr txBox="1"/>
          <p:nvPr/>
        </p:nvSpPr>
        <p:spPr>
          <a:xfrm>
            <a:off x="3452527" y="2017288"/>
            <a:ext cx="10351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ore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HTTP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요청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84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3A787B-B1FF-4CE8-947A-CF65970E1C8E}"/>
              </a:ext>
            </a:extLst>
          </p:cNvPr>
          <p:cNvGrpSpPr/>
          <p:nvPr/>
        </p:nvGrpSpPr>
        <p:grpSpPr>
          <a:xfrm>
            <a:off x="3237102" y="1690688"/>
            <a:ext cx="5434041" cy="2680896"/>
            <a:chOff x="1079326" y="1690688"/>
            <a:chExt cx="10033348" cy="458485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C75330F-9D2F-442F-1836-05FAB2B9D79B}"/>
                </a:ext>
              </a:extLst>
            </p:cNvPr>
            <p:cNvSpPr/>
            <p:nvPr/>
          </p:nvSpPr>
          <p:spPr>
            <a:xfrm>
              <a:off x="1079326" y="1690688"/>
              <a:ext cx="10033348" cy="4584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394CFCB-A9CA-8163-0ACF-542C0FFD5925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 flipV="1">
              <a:off x="5715507" y="4914632"/>
              <a:ext cx="3054955" cy="2675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AC92E91-C2FE-6233-BD29-0EBF2D06C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742" y="3428273"/>
              <a:ext cx="0" cy="704247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579742-B67E-467B-9769-8C3D2B7F1BBD}"/>
                </a:ext>
              </a:extLst>
            </p:cNvPr>
            <p:cNvSpPr/>
            <p:nvPr/>
          </p:nvSpPr>
          <p:spPr>
            <a:xfrm>
              <a:off x="3672213" y="2064730"/>
              <a:ext cx="2755727" cy="1325563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5D6A7F-0862-57C2-2F13-C108EB730F3E}"/>
                </a:ext>
              </a:extLst>
            </p:cNvPr>
            <p:cNvSpPr txBox="1"/>
            <p:nvPr/>
          </p:nvSpPr>
          <p:spPr>
            <a:xfrm>
              <a:off x="4044865" y="2193365"/>
              <a:ext cx="1997901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900" dirty="0">
                  <a:solidFill>
                    <a:schemeClr val="bg1"/>
                  </a:solidFill>
                  <a:latin typeface="NanumGothic" panose="020D0604000000000000" pitchFamily="34" charset="-127"/>
                </a:rPr>
                <a:t>Frontcontroller</a:t>
              </a:r>
              <a:endParaRPr lang="ko-Kore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FB0445C-2920-6BED-3505-D339FB5F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0462" y="1994739"/>
              <a:ext cx="1052115" cy="10521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527692-4202-E924-4A5C-0E13854483F7}"/>
                </a:ext>
              </a:extLst>
            </p:cNvPr>
            <p:cNvSpPr txBox="1"/>
            <p:nvPr/>
          </p:nvSpPr>
          <p:spPr>
            <a:xfrm>
              <a:off x="4119784" y="5583821"/>
              <a:ext cx="2010427" cy="3947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뷰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(V)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272">
              <a:extLst>
                <a:ext uri="{FF2B5EF4-FFF2-40B4-BE49-F238E27FC236}">
                  <a16:creationId xmlns:a16="http://schemas.microsoft.com/office/drawing/2014/main" id="{315E0532-1245-507B-72D5-6D13A310345E}"/>
                </a:ext>
              </a:extLst>
            </p:cNvPr>
            <p:cNvGrpSpPr/>
            <p:nvPr/>
          </p:nvGrpSpPr>
          <p:grpSpPr>
            <a:xfrm>
              <a:off x="4433676" y="4331178"/>
              <a:ext cx="977031" cy="847565"/>
              <a:chOff x="34045525" y="-11769725"/>
              <a:chExt cx="1268413" cy="1103313"/>
            </a:xfrm>
          </p:grpSpPr>
          <p:sp>
            <p:nvSpPr>
              <p:cNvPr id="63" name="Rectangle 110">
                <a:extLst>
                  <a:ext uri="{FF2B5EF4-FFF2-40B4-BE49-F238E27FC236}">
                    <a16:creationId xmlns:a16="http://schemas.microsoft.com/office/drawing/2014/main" id="{BF7B8A06-1998-00C2-64F2-97C735696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4" name="Line 111">
                <a:extLst>
                  <a:ext uri="{FF2B5EF4-FFF2-40B4-BE49-F238E27FC236}">
                    <a16:creationId xmlns:a16="http://schemas.microsoft.com/office/drawing/2014/main" id="{2DB46FBF-F43A-2696-9623-AB7891017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5" name="Line 112">
                <a:extLst>
                  <a:ext uri="{FF2B5EF4-FFF2-40B4-BE49-F238E27FC236}">
                    <a16:creationId xmlns:a16="http://schemas.microsoft.com/office/drawing/2014/main" id="{22C871F6-93A4-92D7-4D01-72BDFD298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6" name="Line 113">
                <a:extLst>
                  <a:ext uri="{FF2B5EF4-FFF2-40B4-BE49-F238E27FC236}">
                    <a16:creationId xmlns:a16="http://schemas.microsoft.com/office/drawing/2014/main" id="{522E6F53-C356-F03D-88C6-DF2F2660D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7" name="Line 114">
                <a:extLst>
                  <a:ext uri="{FF2B5EF4-FFF2-40B4-BE49-F238E27FC236}">
                    <a16:creationId xmlns:a16="http://schemas.microsoft.com/office/drawing/2014/main" id="{440AFCFC-810E-DEEC-5874-BABE12D6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08AD3FC-7E5D-1D81-76E5-D7F161990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9220" y="2618570"/>
              <a:ext cx="2142992" cy="16429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40F3A3B-8CEA-D81B-880D-38C3B47A408D}"/>
                </a:ext>
              </a:extLst>
            </p:cNvPr>
            <p:cNvCxnSpPr>
              <a:cxnSpLocks/>
            </p:cNvCxnSpPr>
            <p:nvPr/>
          </p:nvCxnSpPr>
          <p:spPr>
            <a:xfrm>
              <a:off x="1529220" y="3008964"/>
              <a:ext cx="2132554" cy="0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64206-AF26-7056-179C-CBD4DEDDBC97}"/>
                </a:ext>
              </a:extLst>
            </p:cNvPr>
            <p:cNvSpPr txBox="1"/>
            <p:nvPr/>
          </p:nvSpPr>
          <p:spPr>
            <a:xfrm>
              <a:off x="1696265" y="3041086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(7)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ore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응답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1F0747-A0C9-B464-7C90-EA171CD5E8DC}"/>
                </a:ext>
              </a:extLst>
            </p:cNvPr>
            <p:cNvSpPr txBox="1"/>
            <p:nvPr/>
          </p:nvSpPr>
          <p:spPr>
            <a:xfrm>
              <a:off x="8261759" y="3048953"/>
              <a:ext cx="235202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컨트롤러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(C)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341">
              <a:extLst>
                <a:ext uri="{FF2B5EF4-FFF2-40B4-BE49-F238E27FC236}">
                  <a16:creationId xmlns:a16="http://schemas.microsoft.com/office/drawing/2014/main" id="{02E76226-9A6C-FEB5-15CB-2100640FF488}"/>
                </a:ext>
              </a:extLst>
            </p:cNvPr>
            <p:cNvGrpSpPr/>
            <p:nvPr/>
          </p:nvGrpSpPr>
          <p:grpSpPr>
            <a:xfrm>
              <a:off x="8909235" y="4659815"/>
              <a:ext cx="511464" cy="468939"/>
              <a:chOff x="31776991" y="-18983341"/>
              <a:chExt cx="1069976" cy="1062038"/>
            </a:xfrm>
          </p:grpSpPr>
          <p:sp>
            <p:nvSpPr>
              <p:cNvPr id="61" name="Freeform 210">
                <a:extLst>
                  <a:ext uri="{FF2B5EF4-FFF2-40B4-BE49-F238E27FC236}">
                    <a16:creationId xmlns:a16="http://schemas.microsoft.com/office/drawing/2014/main" id="{A69791F8-0599-B375-994D-9273559C4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2" name="Freeform 211">
                <a:extLst>
                  <a:ext uri="{FF2B5EF4-FFF2-40B4-BE49-F238E27FC236}">
                    <a16:creationId xmlns:a16="http://schemas.microsoft.com/office/drawing/2014/main" id="{D9449C90-B69D-1894-EE3D-C0A199357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3" name="그룹 272">
              <a:extLst>
                <a:ext uri="{FF2B5EF4-FFF2-40B4-BE49-F238E27FC236}">
                  <a16:creationId xmlns:a16="http://schemas.microsoft.com/office/drawing/2014/main" id="{D18DE907-205F-EEBC-23F9-0BF66413010A}"/>
                </a:ext>
              </a:extLst>
            </p:cNvPr>
            <p:cNvGrpSpPr/>
            <p:nvPr/>
          </p:nvGrpSpPr>
          <p:grpSpPr>
            <a:xfrm>
              <a:off x="8770462" y="4331178"/>
              <a:ext cx="1212828" cy="1166908"/>
              <a:chOff x="34045525" y="-11769725"/>
              <a:chExt cx="1268413" cy="1103313"/>
            </a:xfrm>
          </p:grpSpPr>
          <p:sp>
            <p:nvSpPr>
              <p:cNvPr id="56" name="Rectangle 110">
                <a:extLst>
                  <a:ext uri="{FF2B5EF4-FFF2-40B4-BE49-F238E27FC236}">
                    <a16:creationId xmlns:a16="http://schemas.microsoft.com/office/drawing/2014/main" id="{681DAAEB-3018-3BFE-14D4-BCB16CA62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7" name="Line 111">
                <a:extLst>
                  <a:ext uri="{FF2B5EF4-FFF2-40B4-BE49-F238E27FC236}">
                    <a16:creationId xmlns:a16="http://schemas.microsoft.com/office/drawing/2014/main" id="{9380351A-2405-1CA1-E489-5B1D72CB8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8" name="Line 112">
                <a:extLst>
                  <a:ext uri="{FF2B5EF4-FFF2-40B4-BE49-F238E27FC236}">
                    <a16:creationId xmlns:a16="http://schemas.microsoft.com/office/drawing/2014/main" id="{8EBC3FDC-D2C2-E336-1580-C4F3E7316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9" name="Line 113">
                <a:extLst>
                  <a:ext uri="{FF2B5EF4-FFF2-40B4-BE49-F238E27FC236}">
                    <a16:creationId xmlns:a16="http://schemas.microsoft.com/office/drawing/2014/main" id="{632D825B-B324-3984-0C97-BEB93E59E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0" name="Line 114">
                <a:extLst>
                  <a:ext uri="{FF2B5EF4-FFF2-40B4-BE49-F238E27FC236}">
                    <a16:creationId xmlns:a16="http://schemas.microsoft.com/office/drawing/2014/main" id="{460B59E0-852F-1409-BA09-45C03DED9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4" name="그룹 341">
              <a:extLst>
                <a:ext uri="{FF2B5EF4-FFF2-40B4-BE49-F238E27FC236}">
                  <a16:creationId xmlns:a16="http://schemas.microsoft.com/office/drawing/2014/main" id="{AA75E0E3-A4A5-6B9B-A383-4DE07D05EDFA}"/>
                </a:ext>
              </a:extLst>
            </p:cNvPr>
            <p:cNvGrpSpPr/>
            <p:nvPr/>
          </p:nvGrpSpPr>
          <p:grpSpPr>
            <a:xfrm>
              <a:off x="9268941" y="4852792"/>
              <a:ext cx="511464" cy="468939"/>
              <a:chOff x="31776991" y="-18983341"/>
              <a:chExt cx="1069976" cy="1062038"/>
            </a:xfrm>
          </p:grpSpPr>
          <p:sp>
            <p:nvSpPr>
              <p:cNvPr id="54" name="Freeform 211">
                <a:extLst>
                  <a:ext uri="{FF2B5EF4-FFF2-40B4-BE49-F238E27FC236}">
                    <a16:creationId xmlns:a16="http://schemas.microsoft.com/office/drawing/2014/main" id="{64610933-12B1-7B4C-D260-3FF089CCB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solidFill>
                <a:schemeClr val="bg1"/>
              </a:solidFill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5" name="Freeform 210">
                <a:extLst>
                  <a:ext uri="{FF2B5EF4-FFF2-40B4-BE49-F238E27FC236}">
                    <a16:creationId xmlns:a16="http://schemas.microsoft.com/office/drawing/2014/main" id="{25E2E6B5-B452-B451-0A70-523ABB74F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831695-C028-D392-8805-025E8CED0AC6}"/>
                </a:ext>
              </a:extLst>
            </p:cNvPr>
            <p:cNvSpPr txBox="1"/>
            <p:nvPr/>
          </p:nvSpPr>
          <p:spPr>
            <a:xfrm>
              <a:off x="8921525" y="5558741"/>
              <a:ext cx="1061765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900" b="1" dirty="0">
                  <a:solidFill>
                    <a:schemeClr val="tx1"/>
                  </a:solidFill>
                </a:rPr>
                <a:t>모델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(M)</a:t>
              </a:r>
              <a:endParaRPr lang="ko-Kore-KR" altLang="en-US" sz="900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E95A7A4D-0A5B-4735-7E04-DDB15B052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0309" y="2608317"/>
              <a:ext cx="2142992" cy="16429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A217BA-043D-7BB5-D0E2-6C5A4DC34146}"/>
                </a:ext>
              </a:extLst>
            </p:cNvPr>
            <p:cNvSpPr txBox="1"/>
            <p:nvPr/>
          </p:nvSpPr>
          <p:spPr>
            <a:xfrm>
              <a:off x="6597352" y="2238985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(2)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요청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B03C202-09A1-9BB8-9D0C-C3C8A1980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15257" y="2976841"/>
              <a:ext cx="2132554" cy="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F74CE-A084-8198-3803-5417465A328E}"/>
                </a:ext>
              </a:extLst>
            </p:cNvPr>
            <p:cNvSpPr txBox="1"/>
            <p:nvPr/>
          </p:nvSpPr>
          <p:spPr>
            <a:xfrm>
              <a:off x="6582301" y="300896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(4)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모델과 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30" name="그룹 272">
              <a:extLst>
                <a:ext uri="{FF2B5EF4-FFF2-40B4-BE49-F238E27FC236}">
                  <a16:creationId xmlns:a16="http://schemas.microsoft.com/office/drawing/2014/main" id="{78BB4E8A-C177-23A2-941F-60852425CCD0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9" name="Rectangle 110">
                <a:extLst>
                  <a:ext uri="{FF2B5EF4-FFF2-40B4-BE49-F238E27FC236}">
                    <a16:creationId xmlns:a16="http://schemas.microsoft.com/office/drawing/2014/main" id="{1D1643C0-0F87-E186-D412-D0BEDA6B6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rgbClr val="FFFFFF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50" name="Line 111">
                <a:extLst>
                  <a:ext uri="{FF2B5EF4-FFF2-40B4-BE49-F238E27FC236}">
                    <a16:creationId xmlns:a16="http://schemas.microsoft.com/office/drawing/2014/main" id="{D9270DC9-5922-8AFE-B0D0-6F86FA13C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1" name="Line 112">
                <a:extLst>
                  <a:ext uri="{FF2B5EF4-FFF2-40B4-BE49-F238E27FC236}">
                    <a16:creationId xmlns:a16="http://schemas.microsoft.com/office/drawing/2014/main" id="{7E5BA5D2-F8FF-37F8-9EE9-6FC3D2DAA8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2" name="Line 113">
                <a:extLst>
                  <a:ext uri="{FF2B5EF4-FFF2-40B4-BE49-F238E27FC236}">
                    <a16:creationId xmlns:a16="http://schemas.microsoft.com/office/drawing/2014/main" id="{0592BF1E-1D93-1EE6-6AF5-D9CEFADEED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3" name="Line 114">
                <a:extLst>
                  <a:ext uri="{FF2B5EF4-FFF2-40B4-BE49-F238E27FC236}">
                    <a16:creationId xmlns:a16="http://schemas.microsoft.com/office/drawing/2014/main" id="{296C42EC-308D-B5D4-59F0-DE2EC31D0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1" name="그룹 272">
              <a:extLst>
                <a:ext uri="{FF2B5EF4-FFF2-40B4-BE49-F238E27FC236}">
                  <a16:creationId xmlns:a16="http://schemas.microsoft.com/office/drawing/2014/main" id="{62957B90-24B6-7858-5C81-A9B4D29440C1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4" name="Rectangle 110">
                <a:extLst>
                  <a:ext uri="{FF2B5EF4-FFF2-40B4-BE49-F238E27FC236}">
                    <a16:creationId xmlns:a16="http://schemas.microsoft.com/office/drawing/2014/main" id="{F7BC530E-44B8-2F4E-20FE-3D2651FAD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5" name="Line 111">
                <a:extLst>
                  <a:ext uri="{FF2B5EF4-FFF2-40B4-BE49-F238E27FC236}">
                    <a16:creationId xmlns:a16="http://schemas.microsoft.com/office/drawing/2014/main" id="{65140C65-89EC-957B-CE67-053876804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6" name="Line 112">
                <a:extLst>
                  <a:ext uri="{FF2B5EF4-FFF2-40B4-BE49-F238E27FC236}">
                    <a16:creationId xmlns:a16="http://schemas.microsoft.com/office/drawing/2014/main" id="{3A1CAB81-4868-863F-6F27-9349DEE2B6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7" name="Line 113">
                <a:extLst>
                  <a:ext uri="{FF2B5EF4-FFF2-40B4-BE49-F238E27FC236}">
                    <a16:creationId xmlns:a16="http://schemas.microsoft.com/office/drawing/2014/main" id="{ECA734CF-2EF6-840D-89CB-7C08FA9DDD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8" name="Line 114">
                <a:extLst>
                  <a:ext uri="{FF2B5EF4-FFF2-40B4-BE49-F238E27FC236}">
                    <a16:creationId xmlns:a16="http://schemas.microsoft.com/office/drawing/2014/main" id="{56CE13B6-E999-E783-7A73-834E40010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2" name="그룹 272">
              <a:extLst>
                <a:ext uri="{FF2B5EF4-FFF2-40B4-BE49-F238E27FC236}">
                  <a16:creationId xmlns:a16="http://schemas.microsoft.com/office/drawing/2014/main" id="{39077AD9-93F1-D8FA-90A0-7EB39D191CAC}"/>
                </a:ext>
              </a:extLst>
            </p:cNvPr>
            <p:cNvGrpSpPr/>
            <p:nvPr/>
          </p:nvGrpSpPr>
          <p:grpSpPr>
            <a:xfrm>
              <a:off x="4790206" y="4693948"/>
              <a:ext cx="977031" cy="847565"/>
              <a:chOff x="34045525" y="-11769725"/>
              <a:chExt cx="1268413" cy="1103313"/>
            </a:xfrm>
          </p:grpSpPr>
          <p:sp>
            <p:nvSpPr>
              <p:cNvPr id="39" name="Rectangle 110">
                <a:extLst>
                  <a:ext uri="{FF2B5EF4-FFF2-40B4-BE49-F238E27FC236}">
                    <a16:creationId xmlns:a16="http://schemas.microsoft.com/office/drawing/2014/main" id="{76FCB9AF-B623-AC66-2653-E699A0D42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chemeClr val="bg1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40" name="Line 111">
                <a:extLst>
                  <a:ext uri="{FF2B5EF4-FFF2-40B4-BE49-F238E27FC236}">
                    <a16:creationId xmlns:a16="http://schemas.microsoft.com/office/drawing/2014/main" id="{741945F5-D4C6-2E61-7CA0-F08FA12F5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1" name="Line 112">
                <a:extLst>
                  <a:ext uri="{FF2B5EF4-FFF2-40B4-BE49-F238E27FC236}">
                    <a16:creationId xmlns:a16="http://schemas.microsoft.com/office/drawing/2014/main" id="{0E38915C-A042-7496-8574-0219030CC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2" name="Line 113">
                <a:extLst>
                  <a:ext uri="{FF2B5EF4-FFF2-40B4-BE49-F238E27FC236}">
                    <a16:creationId xmlns:a16="http://schemas.microsoft.com/office/drawing/2014/main" id="{A54ADF8D-5CCC-D0B8-7535-93B3F8B6E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3" name="Line 114">
                <a:extLst>
                  <a:ext uri="{FF2B5EF4-FFF2-40B4-BE49-F238E27FC236}">
                    <a16:creationId xmlns:a16="http://schemas.microsoft.com/office/drawing/2014/main" id="{C4C5565E-4AC2-6FEE-20F2-69C721139A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05B24E-4F3B-3A94-D6DF-9BE7A53D285A}"/>
                </a:ext>
              </a:extLst>
            </p:cNvPr>
            <p:cNvSpPr txBox="1"/>
            <p:nvPr/>
          </p:nvSpPr>
          <p:spPr>
            <a:xfrm>
              <a:off x="6269009" y="4504053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참조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DD949181-657A-BB66-D5BB-83718EEAA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099" y="3418105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CB3DD55-9D6D-E759-AE03-02967D9FB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883" y="3418105"/>
              <a:ext cx="0" cy="666386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F8FC6E-2A9B-2499-8273-07E19A1FA8A4}"/>
                </a:ext>
              </a:extLst>
            </p:cNvPr>
            <p:cNvSpPr txBox="1"/>
            <p:nvPr/>
          </p:nvSpPr>
          <p:spPr>
            <a:xfrm>
              <a:off x="3416314" y="3530492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(5)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모델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63E262-6B12-61DE-7A46-354B7A2D6111}"/>
                </a:ext>
              </a:extLst>
            </p:cNvPr>
            <p:cNvSpPr txBox="1"/>
            <p:nvPr/>
          </p:nvSpPr>
          <p:spPr>
            <a:xfrm>
              <a:off x="4920865" y="354419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생성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89" y="352599"/>
            <a:ext cx="11011422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latin typeface="NanumGothic" panose="020D0604000000000000" pitchFamily="34" charset="-127"/>
              </a:rPr>
              <a:t>(3)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 컨트롤러의 모델 생성과 정보 등록</a:t>
            </a:r>
            <a:endParaRPr kumimoji="1" lang="ko-Kore-KR" altLang="en-US" sz="36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BB68F778-826A-EE43-0A6E-6EF44AFA3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659" y="4604705"/>
            <a:ext cx="10348234" cy="13137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/>
              <a:t>호출 된 컨트롤러는 사용자의 요청을 해석해서 비즈니스 로직을 수행하고 모델에 결과를 저장하고 사용할 뷰를 결정</a:t>
            </a:r>
            <a:endParaRPr kumimoji="1" lang="en-US" altLang="ko-KR" sz="1400" dirty="0">
              <a:latin typeface="NanumGothic" panose="020D0604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29CF4AE-50BD-4801-86D3-5AB8334E5776}"/>
              </a:ext>
            </a:extLst>
          </p:cNvPr>
          <p:cNvSpPr txBox="1"/>
          <p:nvPr/>
        </p:nvSpPr>
        <p:spPr>
          <a:xfrm>
            <a:off x="4843232" y="2334556"/>
            <a:ext cx="120019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900" b="1" dirty="0">
                <a:solidFill>
                  <a:schemeClr val="bg1"/>
                </a:solidFill>
                <a:latin typeface="NanumGothic" panose="020D0604000000000000" pitchFamily="34" charset="-127"/>
              </a:rPr>
              <a:t>DispatcherServlet</a:t>
            </a:r>
            <a:endParaRPr lang="ko-Kore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D67FB04-0895-4BDB-9ACA-F98C2310DAE6}"/>
              </a:ext>
            </a:extLst>
          </p:cNvPr>
          <p:cNvSpPr txBox="1"/>
          <p:nvPr/>
        </p:nvSpPr>
        <p:spPr>
          <a:xfrm>
            <a:off x="7731038" y="2847036"/>
            <a:ext cx="656864" cy="23083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(3)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생성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24A061-CF88-4F9A-B548-F9AA31DBFCFC}"/>
              </a:ext>
            </a:extLst>
          </p:cNvPr>
          <p:cNvSpPr txBox="1"/>
          <p:nvPr/>
        </p:nvSpPr>
        <p:spPr>
          <a:xfrm>
            <a:off x="3452527" y="2017288"/>
            <a:ext cx="10351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ore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HTTP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요청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912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3A787B-B1FF-4CE8-947A-CF65970E1C8E}"/>
              </a:ext>
            </a:extLst>
          </p:cNvPr>
          <p:cNvGrpSpPr/>
          <p:nvPr/>
        </p:nvGrpSpPr>
        <p:grpSpPr>
          <a:xfrm>
            <a:off x="3237102" y="1690688"/>
            <a:ext cx="5434041" cy="2680896"/>
            <a:chOff x="1079326" y="1690688"/>
            <a:chExt cx="10033348" cy="458485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C75330F-9D2F-442F-1836-05FAB2B9D79B}"/>
                </a:ext>
              </a:extLst>
            </p:cNvPr>
            <p:cNvSpPr/>
            <p:nvPr/>
          </p:nvSpPr>
          <p:spPr>
            <a:xfrm>
              <a:off x="1079326" y="1690688"/>
              <a:ext cx="10033348" cy="4584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394CFCB-A9CA-8163-0ACF-542C0FFD5925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 flipV="1">
              <a:off x="5715507" y="4914632"/>
              <a:ext cx="3054955" cy="2675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AC92E91-C2FE-6233-BD29-0EBF2D06C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742" y="3428273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579742-B67E-467B-9769-8C3D2B7F1BBD}"/>
                </a:ext>
              </a:extLst>
            </p:cNvPr>
            <p:cNvSpPr/>
            <p:nvPr/>
          </p:nvSpPr>
          <p:spPr>
            <a:xfrm>
              <a:off x="3672213" y="2064730"/>
              <a:ext cx="2755727" cy="1325563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5D6A7F-0862-57C2-2F13-C108EB730F3E}"/>
                </a:ext>
              </a:extLst>
            </p:cNvPr>
            <p:cNvSpPr txBox="1"/>
            <p:nvPr/>
          </p:nvSpPr>
          <p:spPr>
            <a:xfrm>
              <a:off x="4044865" y="2193365"/>
              <a:ext cx="1997901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900" dirty="0">
                  <a:solidFill>
                    <a:schemeClr val="bg1"/>
                  </a:solidFill>
                  <a:latin typeface="NanumGothic" panose="020D0604000000000000" pitchFamily="34" charset="-127"/>
                </a:rPr>
                <a:t>Frontcontroller</a:t>
              </a:r>
              <a:endParaRPr lang="ko-Kore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FB0445C-2920-6BED-3505-D339FB5F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0462" y="1994739"/>
              <a:ext cx="1052115" cy="10521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527692-4202-E924-4A5C-0E13854483F7}"/>
                </a:ext>
              </a:extLst>
            </p:cNvPr>
            <p:cNvSpPr txBox="1"/>
            <p:nvPr/>
          </p:nvSpPr>
          <p:spPr>
            <a:xfrm>
              <a:off x="4119784" y="5583821"/>
              <a:ext cx="2010427" cy="3947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뷰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(V)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272">
              <a:extLst>
                <a:ext uri="{FF2B5EF4-FFF2-40B4-BE49-F238E27FC236}">
                  <a16:creationId xmlns:a16="http://schemas.microsoft.com/office/drawing/2014/main" id="{315E0532-1245-507B-72D5-6D13A310345E}"/>
                </a:ext>
              </a:extLst>
            </p:cNvPr>
            <p:cNvGrpSpPr/>
            <p:nvPr/>
          </p:nvGrpSpPr>
          <p:grpSpPr>
            <a:xfrm>
              <a:off x="4433676" y="4331178"/>
              <a:ext cx="977031" cy="847565"/>
              <a:chOff x="34045525" y="-11769725"/>
              <a:chExt cx="1268413" cy="1103313"/>
            </a:xfrm>
          </p:grpSpPr>
          <p:sp>
            <p:nvSpPr>
              <p:cNvPr id="63" name="Rectangle 110">
                <a:extLst>
                  <a:ext uri="{FF2B5EF4-FFF2-40B4-BE49-F238E27FC236}">
                    <a16:creationId xmlns:a16="http://schemas.microsoft.com/office/drawing/2014/main" id="{BF7B8A06-1998-00C2-64F2-97C735696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4" name="Line 111">
                <a:extLst>
                  <a:ext uri="{FF2B5EF4-FFF2-40B4-BE49-F238E27FC236}">
                    <a16:creationId xmlns:a16="http://schemas.microsoft.com/office/drawing/2014/main" id="{2DB46FBF-F43A-2696-9623-AB7891017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5" name="Line 112">
                <a:extLst>
                  <a:ext uri="{FF2B5EF4-FFF2-40B4-BE49-F238E27FC236}">
                    <a16:creationId xmlns:a16="http://schemas.microsoft.com/office/drawing/2014/main" id="{22C871F6-93A4-92D7-4D01-72BDFD298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6" name="Line 113">
                <a:extLst>
                  <a:ext uri="{FF2B5EF4-FFF2-40B4-BE49-F238E27FC236}">
                    <a16:creationId xmlns:a16="http://schemas.microsoft.com/office/drawing/2014/main" id="{522E6F53-C356-F03D-88C6-DF2F2660D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7" name="Line 114">
                <a:extLst>
                  <a:ext uri="{FF2B5EF4-FFF2-40B4-BE49-F238E27FC236}">
                    <a16:creationId xmlns:a16="http://schemas.microsoft.com/office/drawing/2014/main" id="{440AFCFC-810E-DEEC-5874-BABE12D6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08AD3FC-7E5D-1D81-76E5-D7F161990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9220" y="2618570"/>
              <a:ext cx="2142992" cy="16429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40F3A3B-8CEA-D81B-880D-38C3B47A408D}"/>
                </a:ext>
              </a:extLst>
            </p:cNvPr>
            <p:cNvCxnSpPr>
              <a:cxnSpLocks/>
            </p:cNvCxnSpPr>
            <p:nvPr/>
          </p:nvCxnSpPr>
          <p:spPr>
            <a:xfrm>
              <a:off x="1529220" y="3008964"/>
              <a:ext cx="2132554" cy="0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64206-AF26-7056-179C-CBD4DEDDBC97}"/>
                </a:ext>
              </a:extLst>
            </p:cNvPr>
            <p:cNvSpPr txBox="1"/>
            <p:nvPr/>
          </p:nvSpPr>
          <p:spPr>
            <a:xfrm>
              <a:off x="1696265" y="3041086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(7)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ore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응답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1F0747-A0C9-B464-7C90-EA171CD5E8DC}"/>
                </a:ext>
              </a:extLst>
            </p:cNvPr>
            <p:cNvSpPr txBox="1"/>
            <p:nvPr/>
          </p:nvSpPr>
          <p:spPr>
            <a:xfrm>
              <a:off x="8261759" y="3048953"/>
              <a:ext cx="235202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컨트롤러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(C)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341">
              <a:extLst>
                <a:ext uri="{FF2B5EF4-FFF2-40B4-BE49-F238E27FC236}">
                  <a16:creationId xmlns:a16="http://schemas.microsoft.com/office/drawing/2014/main" id="{02E76226-9A6C-FEB5-15CB-2100640FF488}"/>
                </a:ext>
              </a:extLst>
            </p:cNvPr>
            <p:cNvGrpSpPr/>
            <p:nvPr/>
          </p:nvGrpSpPr>
          <p:grpSpPr>
            <a:xfrm>
              <a:off x="8909235" y="4659815"/>
              <a:ext cx="511464" cy="468939"/>
              <a:chOff x="31776991" y="-18983341"/>
              <a:chExt cx="1069976" cy="1062038"/>
            </a:xfrm>
          </p:grpSpPr>
          <p:sp>
            <p:nvSpPr>
              <p:cNvPr id="61" name="Freeform 210">
                <a:extLst>
                  <a:ext uri="{FF2B5EF4-FFF2-40B4-BE49-F238E27FC236}">
                    <a16:creationId xmlns:a16="http://schemas.microsoft.com/office/drawing/2014/main" id="{A69791F8-0599-B375-994D-9273559C4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2" name="Freeform 211">
                <a:extLst>
                  <a:ext uri="{FF2B5EF4-FFF2-40B4-BE49-F238E27FC236}">
                    <a16:creationId xmlns:a16="http://schemas.microsoft.com/office/drawing/2014/main" id="{D9449C90-B69D-1894-EE3D-C0A199357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3" name="그룹 272">
              <a:extLst>
                <a:ext uri="{FF2B5EF4-FFF2-40B4-BE49-F238E27FC236}">
                  <a16:creationId xmlns:a16="http://schemas.microsoft.com/office/drawing/2014/main" id="{D18DE907-205F-EEBC-23F9-0BF66413010A}"/>
                </a:ext>
              </a:extLst>
            </p:cNvPr>
            <p:cNvGrpSpPr/>
            <p:nvPr/>
          </p:nvGrpSpPr>
          <p:grpSpPr>
            <a:xfrm>
              <a:off x="8770462" y="4331178"/>
              <a:ext cx="1212828" cy="1166908"/>
              <a:chOff x="34045525" y="-11769725"/>
              <a:chExt cx="1268413" cy="1103313"/>
            </a:xfrm>
          </p:grpSpPr>
          <p:sp>
            <p:nvSpPr>
              <p:cNvPr id="56" name="Rectangle 110">
                <a:extLst>
                  <a:ext uri="{FF2B5EF4-FFF2-40B4-BE49-F238E27FC236}">
                    <a16:creationId xmlns:a16="http://schemas.microsoft.com/office/drawing/2014/main" id="{681DAAEB-3018-3BFE-14D4-BCB16CA62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7" name="Line 111">
                <a:extLst>
                  <a:ext uri="{FF2B5EF4-FFF2-40B4-BE49-F238E27FC236}">
                    <a16:creationId xmlns:a16="http://schemas.microsoft.com/office/drawing/2014/main" id="{9380351A-2405-1CA1-E489-5B1D72CB8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8" name="Line 112">
                <a:extLst>
                  <a:ext uri="{FF2B5EF4-FFF2-40B4-BE49-F238E27FC236}">
                    <a16:creationId xmlns:a16="http://schemas.microsoft.com/office/drawing/2014/main" id="{8EBC3FDC-D2C2-E336-1580-C4F3E7316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9" name="Line 113">
                <a:extLst>
                  <a:ext uri="{FF2B5EF4-FFF2-40B4-BE49-F238E27FC236}">
                    <a16:creationId xmlns:a16="http://schemas.microsoft.com/office/drawing/2014/main" id="{632D825B-B324-3984-0C97-BEB93E59E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0" name="Line 114">
                <a:extLst>
                  <a:ext uri="{FF2B5EF4-FFF2-40B4-BE49-F238E27FC236}">
                    <a16:creationId xmlns:a16="http://schemas.microsoft.com/office/drawing/2014/main" id="{460B59E0-852F-1409-BA09-45C03DED9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4" name="그룹 341">
              <a:extLst>
                <a:ext uri="{FF2B5EF4-FFF2-40B4-BE49-F238E27FC236}">
                  <a16:creationId xmlns:a16="http://schemas.microsoft.com/office/drawing/2014/main" id="{AA75E0E3-A4A5-6B9B-A383-4DE07D05EDFA}"/>
                </a:ext>
              </a:extLst>
            </p:cNvPr>
            <p:cNvGrpSpPr/>
            <p:nvPr/>
          </p:nvGrpSpPr>
          <p:grpSpPr>
            <a:xfrm>
              <a:off x="9268941" y="4852792"/>
              <a:ext cx="511464" cy="468939"/>
              <a:chOff x="31776991" y="-18983341"/>
              <a:chExt cx="1069976" cy="1062038"/>
            </a:xfrm>
          </p:grpSpPr>
          <p:sp>
            <p:nvSpPr>
              <p:cNvPr id="54" name="Freeform 211">
                <a:extLst>
                  <a:ext uri="{FF2B5EF4-FFF2-40B4-BE49-F238E27FC236}">
                    <a16:creationId xmlns:a16="http://schemas.microsoft.com/office/drawing/2014/main" id="{64610933-12B1-7B4C-D260-3FF089CCB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solidFill>
                <a:schemeClr val="bg1"/>
              </a:solidFill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5" name="Freeform 210">
                <a:extLst>
                  <a:ext uri="{FF2B5EF4-FFF2-40B4-BE49-F238E27FC236}">
                    <a16:creationId xmlns:a16="http://schemas.microsoft.com/office/drawing/2014/main" id="{25E2E6B5-B452-B451-0A70-523ABB74F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831695-C028-D392-8805-025E8CED0AC6}"/>
                </a:ext>
              </a:extLst>
            </p:cNvPr>
            <p:cNvSpPr txBox="1"/>
            <p:nvPr/>
          </p:nvSpPr>
          <p:spPr>
            <a:xfrm>
              <a:off x="8921525" y="5558741"/>
              <a:ext cx="1061765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900" b="1" dirty="0">
                  <a:solidFill>
                    <a:schemeClr val="tx1"/>
                  </a:solidFill>
                </a:rPr>
                <a:t>모델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(M)</a:t>
              </a:r>
              <a:endParaRPr lang="ko-Kore-KR" altLang="en-US" sz="9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A217BA-043D-7BB5-D0E2-6C5A4DC34146}"/>
                </a:ext>
              </a:extLst>
            </p:cNvPr>
            <p:cNvSpPr txBox="1"/>
            <p:nvPr/>
          </p:nvSpPr>
          <p:spPr>
            <a:xfrm>
              <a:off x="6597352" y="2238985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(2)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요청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B03C202-09A1-9BB8-9D0C-C3C8A1980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15257" y="2976841"/>
              <a:ext cx="2132554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F74CE-A084-8198-3803-5417465A328E}"/>
                </a:ext>
              </a:extLst>
            </p:cNvPr>
            <p:cNvSpPr txBox="1"/>
            <p:nvPr/>
          </p:nvSpPr>
          <p:spPr>
            <a:xfrm>
              <a:off x="6582301" y="300896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(4)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모델과 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30" name="그룹 272">
              <a:extLst>
                <a:ext uri="{FF2B5EF4-FFF2-40B4-BE49-F238E27FC236}">
                  <a16:creationId xmlns:a16="http://schemas.microsoft.com/office/drawing/2014/main" id="{78BB4E8A-C177-23A2-941F-60852425CCD0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9" name="Rectangle 110">
                <a:extLst>
                  <a:ext uri="{FF2B5EF4-FFF2-40B4-BE49-F238E27FC236}">
                    <a16:creationId xmlns:a16="http://schemas.microsoft.com/office/drawing/2014/main" id="{1D1643C0-0F87-E186-D412-D0BEDA6B6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rgbClr val="FFFFFF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50" name="Line 111">
                <a:extLst>
                  <a:ext uri="{FF2B5EF4-FFF2-40B4-BE49-F238E27FC236}">
                    <a16:creationId xmlns:a16="http://schemas.microsoft.com/office/drawing/2014/main" id="{D9270DC9-5922-8AFE-B0D0-6F86FA13C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1" name="Line 112">
                <a:extLst>
                  <a:ext uri="{FF2B5EF4-FFF2-40B4-BE49-F238E27FC236}">
                    <a16:creationId xmlns:a16="http://schemas.microsoft.com/office/drawing/2014/main" id="{7E5BA5D2-F8FF-37F8-9EE9-6FC3D2DAA8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2" name="Line 113">
                <a:extLst>
                  <a:ext uri="{FF2B5EF4-FFF2-40B4-BE49-F238E27FC236}">
                    <a16:creationId xmlns:a16="http://schemas.microsoft.com/office/drawing/2014/main" id="{0592BF1E-1D93-1EE6-6AF5-D9CEFADEED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3" name="Line 114">
                <a:extLst>
                  <a:ext uri="{FF2B5EF4-FFF2-40B4-BE49-F238E27FC236}">
                    <a16:creationId xmlns:a16="http://schemas.microsoft.com/office/drawing/2014/main" id="{296C42EC-308D-B5D4-59F0-DE2EC31D0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1" name="그룹 272">
              <a:extLst>
                <a:ext uri="{FF2B5EF4-FFF2-40B4-BE49-F238E27FC236}">
                  <a16:creationId xmlns:a16="http://schemas.microsoft.com/office/drawing/2014/main" id="{62957B90-24B6-7858-5C81-A9B4D29440C1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4" name="Rectangle 110">
                <a:extLst>
                  <a:ext uri="{FF2B5EF4-FFF2-40B4-BE49-F238E27FC236}">
                    <a16:creationId xmlns:a16="http://schemas.microsoft.com/office/drawing/2014/main" id="{F7BC530E-44B8-2F4E-20FE-3D2651FAD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5" name="Line 111">
                <a:extLst>
                  <a:ext uri="{FF2B5EF4-FFF2-40B4-BE49-F238E27FC236}">
                    <a16:creationId xmlns:a16="http://schemas.microsoft.com/office/drawing/2014/main" id="{65140C65-89EC-957B-CE67-053876804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6" name="Line 112">
                <a:extLst>
                  <a:ext uri="{FF2B5EF4-FFF2-40B4-BE49-F238E27FC236}">
                    <a16:creationId xmlns:a16="http://schemas.microsoft.com/office/drawing/2014/main" id="{3A1CAB81-4868-863F-6F27-9349DEE2B6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7" name="Line 113">
                <a:extLst>
                  <a:ext uri="{FF2B5EF4-FFF2-40B4-BE49-F238E27FC236}">
                    <a16:creationId xmlns:a16="http://schemas.microsoft.com/office/drawing/2014/main" id="{ECA734CF-2EF6-840D-89CB-7C08FA9DDD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8" name="Line 114">
                <a:extLst>
                  <a:ext uri="{FF2B5EF4-FFF2-40B4-BE49-F238E27FC236}">
                    <a16:creationId xmlns:a16="http://schemas.microsoft.com/office/drawing/2014/main" id="{56CE13B6-E999-E783-7A73-834E40010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2" name="그룹 272">
              <a:extLst>
                <a:ext uri="{FF2B5EF4-FFF2-40B4-BE49-F238E27FC236}">
                  <a16:creationId xmlns:a16="http://schemas.microsoft.com/office/drawing/2014/main" id="{39077AD9-93F1-D8FA-90A0-7EB39D191CAC}"/>
                </a:ext>
              </a:extLst>
            </p:cNvPr>
            <p:cNvGrpSpPr/>
            <p:nvPr/>
          </p:nvGrpSpPr>
          <p:grpSpPr>
            <a:xfrm>
              <a:off x="4790206" y="4693948"/>
              <a:ext cx="977031" cy="847565"/>
              <a:chOff x="34045525" y="-11769725"/>
              <a:chExt cx="1268413" cy="1103313"/>
            </a:xfrm>
          </p:grpSpPr>
          <p:sp>
            <p:nvSpPr>
              <p:cNvPr id="39" name="Rectangle 110">
                <a:extLst>
                  <a:ext uri="{FF2B5EF4-FFF2-40B4-BE49-F238E27FC236}">
                    <a16:creationId xmlns:a16="http://schemas.microsoft.com/office/drawing/2014/main" id="{76FCB9AF-B623-AC66-2653-E699A0D42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chemeClr val="bg1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40" name="Line 111">
                <a:extLst>
                  <a:ext uri="{FF2B5EF4-FFF2-40B4-BE49-F238E27FC236}">
                    <a16:creationId xmlns:a16="http://schemas.microsoft.com/office/drawing/2014/main" id="{741945F5-D4C6-2E61-7CA0-F08FA12F5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1" name="Line 112">
                <a:extLst>
                  <a:ext uri="{FF2B5EF4-FFF2-40B4-BE49-F238E27FC236}">
                    <a16:creationId xmlns:a16="http://schemas.microsoft.com/office/drawing/2014/main" id="{0E38915C-A042-7496-8574-0219030CC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2" name="Line 113">
                <a:extLst>
                  <a:ext uri="{FF2B5EF4-FFF2-40B4-BE49-F238E27FC236}">
                    <a16:creationId xmlns:a16="http://schemas.microsoft.com/office/drawing/2014/main" id="{A54ADF8D-5CCC-D0B8-7535-93B3F8B6E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3" name="Line 114">
                <a:extLst>
                  <a:ext uri="{FF2B5EF4-FFF2-40B4-BE49-F238E27FC236}">
                    <a16:creationId xmlns:a16="http://schemas.microsoft.com/office/drawing/2014/main" id="{C4C5565E-4AC2-6FEE-20F2-69C721139A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05B24E-4F3B-3A94-D6DF-9BE7A53D285A}"/>
                </a:ext>
              </a:extLst>
            </p:cNvPr>
            <p:cNvSpPr txBox="1"/>
            <p:nvPr/>
          </p:nvSpPr>
          <p:spPr>
            <a:xfrm>
              <a:off x="6269009" y="4504053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참조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DD949181-657A-BB66-D5BB-83718EEAA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099" y="3418105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CB3DD55-9D6D-E759-AE03-02967D9FB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883" y="3418105"/>
              <a:ext cx="0" cy="666386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F8FC6E-2A9B-2499-8273-07E19A1FA8A4}"/>
                </a:ext>
              </a:extLst>
            </p:cNvPr>
            <p:cNvSpPr txBox="1"/>
            <p:nvPr/>
          </p:nvSpPr>
          <p:spPr>
            <a:xfrm>
              <a:off x="3416314" y="3530492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(5)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모델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63E262-6B12-61DE-7A46-354B7A2D6111}"/>
                </a:ext>
              </a:extLst>
            </p:cNvPr>
            <p:cNvSpPr txBox="1"/>
            <p:nvPr/>
          </p:nvSpPr>
          <p:spPr>
            <a:xfrm>
              <a:off x="4920865" y="354419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생성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89" y="352599"/>
            <a:ext cx="11011422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latin typeface="NanumGothic" panose="020D0604000000000000" pitchFamily="34" charset="-127"/>
              </a:rPr>
              <a:t>(4)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 컨트롤러의 결과 리턴</a:t>
            </a:r>
            <a:r>
              <a:rPr kumimoji="1" lang="en-US" altLang="ko-KR" sz="3600" dirty="0">
                <a:latin typeface="NanumGothic" panose="020D0604000000000000" pitchFamily="34" charset="-127"/>
              </a:rPr>
              <a:t>: 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모델과 뷰</a:t>
            </a:r>
            <a:endParaRPr kumimoji="1" lang="ko-Kore-KR" altLang="en-US" sz="36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BB68F778-826A-EE43-0A6E-6EF44AFA3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659" y="4604705"/>
            <a:ext cx="10348234" cy="13137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 err="1"/>
              <a:t>DispatcherServlet</a:t>
            </a:r>
            <a:r>
              <a:rPr kumimoji="1" lang="ko-KR" altLang="en-US" sz="1400" dirty="0"/>
              <a:t>에게 </a:t>
            </a:r>
            <a:r>
              <a:rPr kumimoji="1" lang="en-US" altLang="ko-KR" sz="1400" dirty="0" err="1"/>
              <a:t>ModelAndView</a:t>
            </a:r>
            <a:r>
              <a:rPr kumimoji="1" lang="ko-KR" altLang="en-US" sz="1400" dirty="0"/>
              <a:t>를 전달</a:t>
            </a:r>
            <a:endParaRPr kumimoji="1" lang="en-US" altLang="ko-KR" sz="1400" dirty="0">
              <a:latin typeface="NanumGothic" panose="020D0604000000000000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728CA9D-8FA8-D5BE-0286-7D421909D8E9}"/>
              </a:ext>
            </a:extLst>
          </p:cNvPr>
          <p:cNvCxnSpPr>
            <a:cxnSpLocks/>
          </p:cNvCxnSpPr>
          <p:nvPr/>
        </p:nvCxnSpPr>
        <p:spPr>
          <a:xfrm flipV="1">
            <a:off x="6135184" y="2227252"/>
            <a:ext cx="1160640" cy="9607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C3E025A-1D13-4709-A4A4-28923FB8FB7D}"/>
              </a:ext>
            </a:extLst>
          </p:cNvPr>
          <p:cNvSpPr txBox="1"/>
          <p:nvPr/>
        </p:nvSpPr>
        <p:spPr>
          <a:xfrm>
            <a:off x="4843232" y="2334556"/>
            <a:ext cx="120019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900" b="1" dirty="0">
                <a:solidFill>
                  <a:schemeClr val="bg1"/>
                </a:solidFill>
                <a:latin typeface="NanumGothic" panose="020D0604000000000000" pitchFamily="34" charset="-127"/>
              </a:rPr>
              <a:t>DispatcherServlet</a:t>
            </a:r>
            <a:endParaRPr lang="ko-Kore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921F7D-DDB2-4361-A143-AB3442A1F02E}"/>
              </a:ext>
            </a:extLst>
          </p:cNvPr>
          <p:cNvSpPr txBox="1"/>
          <p:nvPr/>
        </p:nvSpPr>
        <p:spPr>
          <a:xfrm>
            <a:off x="7731038" y="2847036"/>
            <a:ext cx="656864" cy="23083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(3)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생성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FBF7EA7-7367-4AD9-B7D0-3A9A80FBA651}"/>
              </a:ext>
            </a:extLst>
          </p:cNvPr>
          <p:cNvSpPr txBox="1"/>
          <p:nvPr/>
        </p:nvSpPr>
        <p:spPr>
          <a:xfrm>
            <a:off x="3452527" y="2017288"/>
            <a:ext cx="10351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ore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HTTP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요청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7186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3A787B-B1FF-4CE8-947A-CF65970E1C8E}"/>
              </a:ext>
            </a:extLst>
          </p:cNvPr>
          <p:cNvGrpSpPr/>
          <p:nvPr/>
        </p:nvGrpSpPr>
        <p:grpSpPr>
          <a:xfrm>
            <a:off x="3237102" y="1690688"/>
            <a:ext cx="5434041" cy="2680896"/>
            <a:chOff x="1079326" y="1690688"/>
            <a:chExt cx="10033348" cy="458485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C75330F-9D2F-442F-1836-05FAB2B9D79B}"/>
                </a:ext>
              </a:extLst>
            </p:cNvPr>
            <p:cNvSpPr/>
            <p:nvPr/>
          </p:nvSpPr>
          <p:spPr>
            <a:xfrm>
              <a:off x="1079326" y="1690688"/>
              <a:ext cx="10033348" cy="4584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394CFCB-A9CA-8163-0ACF-542C0FFD5925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 flipV="1">
              <a:off x="5715507" y="4914632"/>
              <a:ext cx="3054955" cy="2675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AC92E91-C2FE-6233-BD29-0EBF2D06C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742" y="3428273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579742-B67E-467B-9769-8C3D2B7F1BBD}"/>
                </a:ext>
              </a:extLst>
            </p:cNvPr>
            <p:cNvSpPr/>
            <p:nvPr/>
          </p:nvSpPr>
          <p:spPr>
            <a:xfrm>
              <a:off x="3672213" y="2064730"/>
              <a:ext cx="2755727" cy="1325563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5D6A7F-0862-57C2-2F13-C108EB730F3E}"/>
                </a:ext>
              </a:extLst>
            </p:cNvPr>
            <p:cNvSpPr txBox="1"/>
            <p:nvPr/>
          </p:nvSpPr>
          <p:spPr>
            <a:xfrm>
              <a:off x="4044865" y="2193365"/>
              <a:ext cx="1997901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900" dirty="0">
                  <a:solidFill>
                    <a:schemeClr val="bg1"/>
                  </a:solidFill>
                  <a:latin typeface="NanumGothic" panose="020D0604000000000000" pitchFamily="34" charset="-127"/>
                </a:rPr>
                <a:t>Frontcontroller</a:t>
              </a:r>
              <a:endParaRPr lang="ko-Kore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FB0445C-2920-6BED-3505-D339FB5F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0462" y="1994739"/>
              <a:ext cx="1052115" cy="10521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527692-4202-E924-4A5C-0E13854483F7}"/>
                </a:ext>
              </a:extLst>
            </p:cNvPr>
            <p:cNvSpPr txBox="1"/>
            <p:nvPr/>
          </p:nvSpPr>
          <p:spPr>
            <a:xfrm>
              <a:off x="4119784" y="5583821"/>
              <a:ext cx="2010427" cy="3947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뷰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(V)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272">
              <a:extLst>
                <a:ext uri="{FF2B5EF4-FFF2-40B4-BE49-F238E27FC236}">
                  <a16:creationId xmlns:a16="http://schemas.microsoft.com/office/drawing/2014/main" id="{315E0532-1245-507B-72D5-6D13A310345E}"/>
                </a:ext>
              </a:extLst>
            </p:cNvPr>
            <p:cNvGrpSpPr/>
            <p:nvPr/>
          </p:nvGrpSpPr>
          <p:grpSpPr>
            <a:xfrm>
              <a:off x="4433676" y="4331178"/>
              <a:ext cx="977031" cy="847565"/>
              <a:chOff x="34045525" y="-11769725"/>
              <a:chExt cx="1268413" cy="1103313"/>
            </a:xfrm>
          </p:grpSpPr>
          <p:sp>
            <p:nvSpPr>
              <p:cNvPr id="63" name="Rectangle 110">
                <a:extLst>
                  <a:ext uri="{FF2B5EF4-FFF2-40B4-BE49-F238E27FC236}">
                    <a16:creationId xmlns:a16="http://schemas.microsoft.com/office/drawing/2014/main" id="{BF7B8A06-1998-00C2-64F2-97C735696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4" name="Line 111">
                <a:extLst>
                  <a:ext uri="{FF2B5EF4-FFF2-40B4-BE49-F238E27FC236}">
                    <a16:creationId xmlns:a16="http://schemas.microsoft.com/office/drawing/2014/main" id="{2DB46FBF-F43A-2696-9623-AB7891017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5" name="Line 112">
                <a:extLst>
                  <a:ext uri="{FF2B5EF4-FFF2-40B4-BE49-F238E27FC236}">
                    <a16:creationId xmlns:a16="http://schemas.microsoft.com/office/drawing/2014/main" id="{22C871F6-93A4-92D7-4D01-72BDFD298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6" name="Line 113">
                <a:extLst>
                  <a:ext uri="{FF2B5EF4-FFF2-40B4-BE49-F238E27FC236}">
                    <a16:creationId xmlns:a16="http://schemas.microsoft.com/office/drawing/2014/main" id="{522E6F53-C356-F03D-88C6-DF2F2660D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7" name="Line 114">
                <a:extLst>
                  <a:ext uri="{FF2B5EF4-FFF2-40B4-BE49-F238E27FC236}">
                    <a16:creationId xmlns:a16="http://schemas.microsoft.com/office/drawing/2014/main" id="{440AFCFC-810E-DEEC-5874-BABE12D6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08AD3FC-7E5D-1D81-76E5-D7F161990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9220" y="2618570"/>
              <a:ext cx="2142992" cy="16429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40F3A3B-8CEA-D81B-880D-38C3B47A408D}"/>
                </a:ext>
              </a:extLst>
            </p:cNvPr>
            <p:cNvCxnSpPr>
              <a:cxnSpLocks/>
            </p:cNvCxnSpPr>
            <p:nvPr/>
          </p:nvCxnSpPr>
          <p:spPr>
            <a:xfrm>
              <a:off x="1529220" y="3008964"/>
              <a:ext cx="2132554" cy="0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64206-AF26-7056-179C-CBD4DEDDBC97}"/>
                </a:ext>
              </a:extLst>
            </p:cNvPr>
            <p:cNvSpPr txBox="1"/>
            <p:nvPr/>
          </p:nvSpPr>
          <p:spPr>
            <a:xfrm>
              <a:off x="1696265" y="3041086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(7)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ore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응답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1F0747-A0C9-B464-7C90-EA171CD5E8DC}"/>
                </a:ext>
              </a:extLst>
            </p:cNvPr>
            <p:cNvSpPr txBox="1"/>
            <p:nvPr/>
          </p:nvSpPr>
          <p:spPr>
            <a:xfrm>
              <a:off x="8261759" y="3048953"/>
              <a:ext cx="235202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컨트롤러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(C)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341">
              <a:extLst>
                <a:ext uri="{FF2B5EF4-FFF2-40B4-BE49-F238E27FC236}">
                  <a16:creationId xmlns:a16="http://schemas.microsoft.com/office/drawing/2014/main" id="{02E76226-9A6C-FEB5-15CB-2100640FF488}"/>
                </a:ext>
              </a:extLst>
            </p:cNvPr>
            <p:cNvGrpSpPr/>
            <p:nvPr/>
          </p:nvGrpSpPr>
          <p:grpSpPr>
            <a:xfrm>
              <a:off x="8909235" y="4659815"/>
              <a:ext cx="511464" cy="468939"/>
              <a:chOff x="31776991" y="-18983341"/>
              <a:chExt cx="1069976" cy="1062038"/>
            </a:xfrm>
          </p:grpSpPr>
          <p:sp>
            <p:nvSpPr>
              <p:cNvPr id="61" name="Freeform 210">
                <a:extLst>
                  <a:ext uri="{FF2B5EF4-FFF2-40B4-BE49-F238E27FC236}">
                    <a16:creationId xmlns:a16="http://schemas.microsoft.com/office/drawing/2014/main" id="{A69791F8-0599-B375-994D-9273559C4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2" name="Freeform 211">
                <a:extLst>
                  <a:ext uri="{FF2B5EF4-FFF2-40B4-BE49-F238E27FC236}">
                    <a16:creationId xmlns:a16="http://schemas.microsoft.com/office/drawing/2014/main" id="{D9449C90-B69D-1894-EE3D-C0A199357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3" name="그룹 272">
              <a:extLst>
                <a:ext uri="{FF2B5EF4-FFF2-40B4-BE49-F238E27FC236}">
                  <a16:creationId xmlns:a16="http://schemas.microsoft.com/office/drawing/2014/main" id="{D18DE907-205F-EEBC-23F9-0BF66413010A}"/>
                </a:ext>
              </a:extLst>
            </p:cNvPr>
            <p:cNvGrpSpPr/>
            <p:nvPr/>
          </p:nvGrpSpPr>
          <p:grpSpPr>
            <a:xfrm>
              <a:off x="8770462" y="4331178"/>
              <a:ext cx="1212828" cy="1166908"/>
              <a:chOff x="34045525" y="-11769725"/>
              <a:chExt cx="1268413" cy="1103313"/>
            </a:xfrm>
          </p:grpSpPr>
          <p:sp>
            <p:nvSpPr>
              <p:cNvPr id="56" name="Rectangle 110">
                <a:extLst>
                  <a:ext uri="{FF2B5EF4-FFF2-40B4-BE49-F238E27FC236}">
                    <a16:creationId xmlns:a16="http://schemas.microsoft.com/office/drawing/2014/main" id="{681DAAEB-3018-3BFE-14D4-BCB16CA62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7" name="Line 111">
                <a:extLst>
                  <a:ext uri="{FF2B5EF4-FFF2-40B4-BE49-F238E27FC236}">
                    <a16:creationId xmlns:a16="http://schemas.microsoft.com/office/drawing/2014/main" id="{9380351A-2405-1CA1-E489-5B1D72CB8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8" name="Line 112">
                <a:extLst>
                  <a:ext uri="{FF2B5EF4-FFF2-40B4-BE49-F238E27FC236}">
                    <a16:creationId xmlns:a16="http://schemas.microsoft.com/office/drawing/2014/main" id="{8EBC3FDC-D2C2-E336-1580-C4F3E7316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9" name="Line 113">
                <a:extLst>
                  <a:ext uri="{FF2B5EF4-FFF2-40B4-BE49-F238E27FC236}">
                    <a16:creationId xmlns:a16="http://schemas.microsoft.com/office/drawing/2014/main" id="{632D825B-B324-3984-0C97-BEB93E59E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0" name="Line 114">
                <a:extLst>
                  <a:ext uri="{FF2B5EF4-FFF2-40B4-BE49-F238E27FC236}">
                    <a16:creationId xmlns:a16="http://schemas.microsoft.com/office/drawing/2014/main" id="{460B59E0-852F-1409-BA09-45C03DED9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4" name="그룹 341">
              <a:extLst>
                <a:ext uri="{FF2B5EF4-FFF2-40B4-BE49-F238E27FC236}">
                  <a16:creationId xmlns:a16="http://schemas.microsoft.com/office/drawing/2014/main" id="{AA75E0E3-A4A5-6B9B-A383-4DE07D05EDFA}"/>
                </a:ext>
              </a:extLst>
            </p:cNvPr>
            <p:cNvGrpSpPr/>
            <p:nvPr/>
          </p:nvGrpSpPr>
          <p:grpSpPr>
            <a:xfrm>
              <a:off x="9268941" y="4852792"/>
              <a:ext cx="511464" cy="468939"/>
              <a:chOff x="31776991" y="-18983341"/>
              <a:chExt cx="1069976" cy="1062038"/>
            </a:xfrm>
          </p:grpSpPr>
          <p:sp>
            <p:nvSpPr>
              <p:cNvPr id="54" name="Freeform 211">
                <a:extLst>
                  <a:ext uri="{FF2B5EF4-FFF2-40B4-BE49-F238E27FC236}">
                    <a16:creationId xmlns:a16="http://schemas.microsoft.com/office/drawing/2014/main" id="{64610933-12B1-7B4C-D260-3FF089CCB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solidFill>
                <a:schemeClr val="bg1"/>
              </a:solidFill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5" name="Freeform 210">
                <a:extLst>
                  <a:ext uri="{FF2B5EF4-FFF2-40B4-BE49-F238E27FC236}">
                    <a16:creationId xmlns:a16="http://schemas.microsoft.com/office/drawing/2014/main" id="{25E2E6B5-B452-B451-0A70-523ABB74F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831695-C028-D392-8805-025E8CED0AC6}"/>
                </a:ext>
              </a:extLst>
            </p:cNvPr>
            <p:cNvSpPr txBox="1"/>
            <p:nvPr/>
          </p:nvSpPr>
          <p:spPr>
            <a:xfrm>
              <a:off x="8921525" y="5558741"/>
              <a:ext cx="1061765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900" b="1" dirty="0">
                  <a:solidFill>
                    <a:schemeClr val="tx1"/>
                  </a:solidFill>
                </a:rPr>
                <a:t>모델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(M)</a:t>
              </a:r>
              <a:endParaRPr lang="ko-Kore-KR" altLang="en-US" sz="9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A217BA-043D-7BB5-D0E2-6C5A4DC34146}"/>
                </a:ext>
              </a:extLst>
            </p:cNvPr>
            <p:cNvSpPr txBox="1"/>
            <p:nvPr/>
          </p:nvSpPr>
          <p:spPr>
            <a:xfrm>
              <a:off x="6597352" y="2238985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(2)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요청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B03C202-09A1-9BB8-9D0C-C3C8A1980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15257" y="2976841"/>
              <a:ext cx="2132554" cy="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F74CE-A084-8198-3803-5417465A328E}"/>
                </a:ext>
              </a:extLst>
            </p:cNvPr>
            <p:cNvSpPr txBox="1"/>
            <p:nvPr/>
          </p:nvSpPr>
          <p:spPr>
            <a:xfrm>
              <a:off x="6582301" y="300896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(4)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모델과 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30" name="그룹 272">
              <a:extLst>
                <a:ext uri="{FF2B5EF4-FFF2-40B4-BE49-F238E27FC236}">
                  <a16:creationId xmlns:a16="http://schemas.microsoft.com/office/drawing/2014/main" id="{78BB4E8A-C177-23A2-941F-60852425CCD0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9" name="Rectangle 110">
                <a:extLst>
                  <a:ext uri="{FF2B5EF4-FFF2-40B4-BE49-F238E27FC236}">
                    <a16:creationId xmlns:a16="http://schemas.microsoft.com/office/drawing/2014/main" id="{1D1643C0-0F87-E186-D412-D0BEDA6B6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rgbClr val="FFFFFF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50" name="Line 111">
                <a:extLst>
                  <a:ext uri="{FF2B5EF4-FFF2-40B4-BE49-F238E27FC236}">
                    <a16:creationId xmlns:a16="http://schemas.microsoft.com/office/drawing/2014/main" id="{D9270DC9-5922-8AFE-B0D0-6F86FA13C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1" name="Line 112">
                <a:extLst>
                  <a:ext uri="{FF2B5EF4-FFF2-40B4-BE49-F238E27FC236}">
                    <a16:creationId xmlns:a16="http://schemas.microsoft.com/office/drawing/2014/main" id="{7E5BA5D2-F8FF-37F8-9EE9-6FC3D2DAA8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2" name="Line 113">
                <a:extLst>
                  <a:ext uri="{FF2B5EF4-FFF2-40B4-BE49-F238E27FC236}">
                    <a16:creationId xmlns:a16="http://schemas.microsoft.com/office/drawing/2014/main" id="{0592BF1E-1D93-1EE6-6AF5-D9CEFADEED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3" name="Line 114">
                <a:extLst>
                  <a:ext uri="{FF2B5EF4-FFF2-40B4-BE49-F238E27FC236}">
                    <a16:creationId xmlns:a16="http://schemas.microsoft.com/office/drawing/2014/main" id="{296C42EC-308D-B5D4-59F0-DE2EC31D0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1" name="그룹 272">
              <a:extLst>
                <a:ext uri="{FF2B5EF4-FFF2-40B4-BE49-F238E27FC236}">
                  <a16:creationId xmlns:a16="http://schemas.microsoft.com/office/drawing/2014/main" id="{62957B90-24B6-7858-5C81-A9B4D29440C1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4" name="Rectangle 110">
                <a:extLst>
                  <a:ext uri="{FF2B5EF4-FFF2-40B4-BE49-F238E27FC236}">
                    <a16:creationId xmlns:a16="http://schemas.microsoft.com/office/drawing/2014/main" id="{F7BC530E-44B8-2F4E-20FE-3D2651FAD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5" name="Line 111">
                <a:extLst>
                  <a:ext uri="{FF2B5EF4-FFF2-40B4-BE49-F238E27FC236}">
                    <a16:creationId xmlns:a16="http://schemas.microsoft.com/office/drawing/2014/main" id="{65140C65-89EC-957B-CE67-053876804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6" name="Line 112">
                <a:extLst>
                  <a:ext uri="{FF2B5EF4-FFF2-40B4-BE49-F238E27FC236}">
                    <a16:creationId xmlns:a16="http://schemas.microsoft.com/office/drawing/2014/main" id="{3A1CAB81-4868-863F-6F27-9349DEE2B6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7" name="Line 113">
                <a:extLst>
                  <a:ext uri="{FF2B5EF4-FFF2-40B4-BE49-F238E27FC236}">
                    <a16:creationId xmlns:a16="http://schemas.microsoft.com/office/drawing/2014/main" id="{ECA734CF-2EF6-840D-89CB-7C08FA9DDD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8" name="Line 114">
                <a:extLst>
                  <a:ext uri="{FF2B5EF4-FFF2-40B4-BE49-F238E27FC236}">
                    <a16:creationId xmlns:a16="http://schemas.microsoft.com/office/drawing/2014/main" id="{56CE13B6-E999-E783-7A73-834E40010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2" name="그룹 272">
              <a:extLst>
                <a:ext uri="{FF2B5EF4-FFF2-40B4-BE49-F238E27FC236}">
                  <a16:creationId xmlns:a16="http://schemas.microsoft.com/office/drawing/2014/main" id="{39077AD9-93F1-D8FA-90A0-7EB39D191CAC}"/>
                </a:ext>
              </a:extLst>
            </p:cNvPr>
            <p:cNvGrpSpPr/>
            <p:nvPr/>
          </p:nvGrpSpPr>
          <p:grpSpPr>
            <a:xfrm>
              <a:off x="4790206" y="4693948"/>
              <a:ext cx="977031" cy="847565"/>
              <a:chOff x="34045525" y="-11769725"/>
              <a:chExt cx="1268413" cy="1103313"/>
            </a:xfrm>
          </p:grpSpPr>
          <p:sp>
            <p:nvSpPr>
              <p:cNvPr id="39" name="Rectangle 110">
                <a:extLst>
                  <a:ext uri="{FF2B5EF4-FFF2-40B4-BE49-F238E27FC236}">
                    <a16:creationId xmlns:a16="http://schemas.microsoft.com/office/drawing/2014/main" id="{76FCB9AF-B623-AC66-2653-E699A0D42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chemeClr val="bg1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40" name="Line 111">
                <a:extLst>
                  <a:ext uri="{FF2B5EF4-FFF2-40B4-BE49-F238E27FC236}">
                    <a16:creationId xmlns:a16="http://schemas.microsoft.com/office/drawing/2014/main" id="{741945F5-D4C6-2E61-7CA0-F08FA12F5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1" name="Line 112">
                <a:extLst>
                  <a:ext uri="{FF2B5EF4-FFF2-40B4-BE49-F238E27FC236}">
                    <a16:creationId xmlns:a16="http://schemas.microsoft.com/office/drawing/2014/main" id="{0E38915C-A042-7496-8574-0219030CC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2" name="Line 113">
                <a:extLst>
                  <a:ext uri="{FF2B5EF4-FFF2-40B4-BE49-F238E27FC236}">
                    <a16:creationId xmlns:a16="http://schemas.microsoft.com/office/drawing/2014/main" id="{A54ADF8D-5CCC-D0B8-7535-93B3F8B6E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3" name="Line 114">
                <a:extLst>
                  <a:ext uri="{FF2B5EF4-FFF2-40B4-BE49-F238E27FC236}">
                    <a16:creationId xmlns:a16="http://schemas.microsoft.com/office/drawing/2014/main" id="{C4C5565E-4AC2-6FEE-20F2-69C721139A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05B24E-4F3B-3A94-D6DF-9BE7A53D285A}"/>
                </a:ext>
              </a:extLst>
            </p:cNvPr>
            <p:cNvSpPr txBox="1"/>
            <p:nvPr/>
          </p:nvSpPr>
          <p:spPr>
            <a:xfrm>
              <a:off x="6269009" y="4504053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참조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DD949181-657A-BB66-D5BB-83718EEAA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099" y="3418105"/>
              <a:ext cx="0" cy="704247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CB3DD55-9D6D-E759-AE03-02967D9FB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883" y="3418105"/>
              <a:ext cx="0" cy="666386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F8FC6E-2A9B-2499-8273-07E19A1FA8A4}"/>
                </a:ext>
              </a:extLst>
            </p:cNvPr>
            <p:cNvSpPr txBox="1"/>
            <p:nvPr/>
          </p:nvSpPr>
          <p:spPr>
            <a:xfrm>
              <a:off x="3712502" y="3553276"/>
              <a:ext cx="1076031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(5)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모델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63E262-6B12-61DE-7A46-354B7A2D6111}"/>
                </a:ext>
              </a:extLst>
            </p:cNvPr>
            <p:cNvSpPr txBox="1"/>
            <p:nvPr/>
          </p:nvSpPr>
          <p:spPr>
            <a:xfrm>
              <a:off x="5410707" y="3544194"/>
              <a:ext cx="1226223" cy="394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생성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89" y="352599"/>
            <a:ext cx="11011422" cy="1325563"/>
          </a:xfrm>
        </p:spPr>
        <p:txBody>
          <a:bodyPr>
            <a:normAutofit/>
          </a:bodyPr>
          <a:lstStyle/>
          <a:p>
            <a:r>
              <a:rPr kumimoji="1" lang="en" altLang="ko-KR" sz="3600" dirty="0">
                <a:latin typeface="NanumGothic" panose="020D0604000000000000" pitchFamily="34" charset="-127"/>
              </a:rPr>
              <a:t>(5)</a:t>
            </a:r>
            <a:r>
              <a:rPr kumimoji="1" lang="en" altLang="ko-KR" sz="3600" dirty="0" err="1">
                <a:latin typeface="NanumGothic" panose="020D0604000000000000" pitchFamily="34" charset="-127"/>
              </a:rPr>
              <a:t>DispatcherServlet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의 뷰 호출</a:t>
            </a:r>
            <a:endParaRPr kumimoji="1" lang="ko-Kore-KR" altLang="en-US" sz="36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BB68F778-826A-EE43-0A6E-6EF44AFA3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659" y="4604705"/>
            <a:ext cx="10348234" cy="13137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/>
              <a:t>뷰 오브젝트에게 모델 전달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클라이언트에게 돌려줄 최종 결과물 생성 요청 </a:t>
            </a:r>
            <a:r>
              <a:rPr kumimoji="1" lang="en-US" altLang="ko-KR" sz="1400" dirty="0"/>
              <a:t>(</a:t>
            </a:r>
            <a:r>
              <a:rPr kumimoji="1" lang="en-US" altLang="ko-KR" sz="1400" dirty="0" err="1"/>
              <a:t>ViewResolver</a:t>
            </a:r>
            <a:r>
              <a:rPr kumimoji="1" lang="en-US" altLang="ko-KR" sz="1400" dirty="0"/>
              <a:t>)</a:t>
            </a:r>
            <a:endParaRPr kumimoji="1" lang="en-US" altLang="ko-KR" sz="1400" dirty="0">
              <a:latin typeface="NanumGothic" panose="020D0604000000000000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7871045-3B64-964C-94B8-7A7348E461FB}"/>
              </a:ext>
            </a:extLst>
          </p:cNvPr>
          <p:cNvCxnSpPr>
            <a:cxnSpLocks/>
          </p:cNvCxnSpPr>
          <p:nvPr/>
        </p:nvCxnSpPr>
        <p:spPr>
          <a:xfrm flipV="1">
            <a:off x="6135184" y="2227252"/>
            <a:ext cx="1160640" cy="9607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CC75F4B-CD34-4054-B2B4-2D2F68B04905}"/>
              </a:ext>
            </a:extLst>
          </p:cNvPr>
          <p:cNvSpPr txBox="1"/>
          <p:nvPr/>
        </p:nvSpPr>
        <p:spPr>
          <a:xfrm>
            <a:off x="4843232" y="2334556"/>
            <a:ext cx="120019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900" b="1" dirty="0">
                <a:solidFill>
                  <a:schemeClr val="bg1"/>
                </a:solidFill>
                <a:latin typeface="NanumGothic" panose="020D0604000000000000" pitchFamily="34" charset="-127"/>
              </a:rPr>
              <a:t>DispatcherServlet</a:t>
            </a:r>
            <a:endParaRPr lang="ko-Kore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D00DC3-8A9A-46F2-8B58-5A5108588405}"/>
              </a:ext>
            </a:extLst>
          </p:cNvPr>
          <p:cNvSpPr txBox="1"/>
          <p:nvPr/>
        </p:nvSpPr>
        <p:spPr>
          <a:xfrm>
            <a:off x="7731038" y="2847036"/>
            <a:ext cx="656864" cy="23083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(3)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생성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8111AE8-B21E-4815-B0A7-507EBCC7FD32}"/>
              </a:ext>
            </a:extLst>
          </p:cNvPr>
          <p:cNvSpPr txBox="1"/>
          <p:nvPr/>
        </p:nvSpPr>
        <p:spPr>
          <a:xfrm>
            <a:off x="3452527" y="2017288"/>
            <a:ext cx="10351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ore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HTTP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요청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591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3A787B-B1FF-4CE8-947A-CF65970E1C8E}"/>
              </a:ext>
            </a:extLst>
          </p:cNvPr>
          <p:cNvGrpSpPr/>
          <p:nvPr/>
        </p:nvGrpSpPr>
        <p:grpSpPr>
          <a:xfrm>
            <a:off x="3237102" y="1690688"/>
            <a:ext cx="5434041" cy="2680896"/>
            <a:chOff x="1079326" y="1690688"/>
            <a:chExt cx="10033348" cy="458485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C75330F-9D2F-442F-1836-05FAB2B9D79B}"/>
                </a:ext>
              </a:extLst>
            </p:cNvPr>
            <p:cNvSpPr/>
            <p:nvPr/>
          </p:nvSpPr>
          <p:spPr>
            <a:xfrm>
              <a:off x="1079326" y="1690688"/>
              <a:ext cx="10033348" cy="4584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394CFCB-A9CA-8163-0ACF-542C0FFD5925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 flipV="1">
              <a:off x="5715507" y="4914632"/>
              <a:ext cx="3054955" cy="26750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AC92E91-C2FE-6233-BD29-0EBF2D06C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742" y="3428273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579742-B67E-467B-9769-8C3D2B7F1BBD}"/>
                </a:ext>
              </a:extLst>
            </p:cNvPr>
            <p:cNvSpPr/>
            <p:nvPr/>
          </p:nvSpPr>
          <p:spPr>
            <a:xfrm>
              <a:off x="3672213" y="2064730"/>
              <a:ext cx="2755727" cy="1325563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5D6A7F-0862-57C2-2F13-C108EB730F3E}"/>
                </a:ext>
              </a:extLst>
            </p:cNvPr>
            <p:cNvSpPr txBox="1"/>
            <p:nvPr/>
          </p:nvSpPr>
          <p:spPr>
            <a:xfrm>
              <a:off x="4044865" y="2193365"/>
              <a:ext cx="1997901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900" dirty="0">
                  <a:solidFill>
                    <a:schemeClr val="bg1"/>
                  </a:solidFill>
                  <a:latin typeface="NanumGothic" panose="020D0604000000000000" pitchFamily="34" charset="-127"/>
                </a:rPr>
                <a:t>Frontcontroller</a:t>
              </a:r>
              <a:endParaRPr lang="ko-Kore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FB0445C-2920-6BED-3505-D339FB5F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0462" y="1994739"/>
              <a:ext cx="1052115" cy="10521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527692-4202-E924-4A5C-0E13854483F7}"/>
                </a:ext>
              </a:extLst>
            </p:cNvPr>
            <p:cNvSpPr txBox="1"/>
            <p:nvPr/>
          </p:nvSpPr>
          <p:spPr>
            <a:xfrm>
              <a:off x="4119784" y="5583821"/>
              <a:ext cx="2010427" cy="3947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뷰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(V)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272">
              <a:extLst>
                <a:ext uri="{FF2B5EF4-FFF2-40B4-BE49-F238E27FC236}">
                  <a16:creationId xmlns:a16="http://schemas.microsoft.com/office/drawing/2014/main" id="{315E0532-1245-507B-72D5-6D13A310345E}"/>
                </a:ext>
              </a:extLst>
            </p:cNvPr>
            <p:cNvGrpSpPr/>
            <p:nvPr/>
          </p:nvGrpSpPr>
          <p:grpSpPr>
            <a:xfrm>
              <a:off x="4433676" y="4331178"/>
              <a:ext cx="977031" cy="847565"/>
              <a:chOff x="34045525" y="-11769725"/>
              <a:chExt cx="1268413" cy="1103313"/>
            </a:xfrm>
          </p:grpSpPr>
          <p:sp>
            <p:nvSpPr>
              <p:cNvPr id="63" name="Rectangle 110">
                <a:extLst>
                  <a:ext uri="{FF2B5EF4-FFF2-40B4-BE49-F238E27FC236}">
                    <a16:creationId xmlns:a16="http://schemas.microsoft.com/office/drawing/2014/main" id="{BF7B8A06-1998-00C2-64F2-97C735696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4" name="Line 111">
                <a:extLst>
                  <a:ext uri="{FF2B5EF4-FFF2-40B4-BE49-F238E27FC236}">
                    <a16:creationId xmlns:a16="http://schemas.microsoft.com/office/drawing/2014/main" id="{2DB46FBF-F43A-2696-9623-AB7891017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5" name="Line 112">
                <a:extLst>
                  <a:ext uri="{FF2B5EF4-FFF2-40B4-BE49-F238E27FC236}">
                    <a16:creationId xmlns:a16="http://schemas.microsoft.com/office/drawing/2014/main" id="{22C871F6-93A4-92D7-4D01-72BDFD298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6" name="Line 113">
                <a:extLst>
                  <a:ext uri="{FF2B5EF4-FFF2-40B4-BE49-F238E27FC236}">
                    <a16:creationId xmlns:a16="http://schemas.microsoft.com/office/drawing/2014/main" id="{522E6F53-C356-F03D-88C6-DF2F2660D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7" name="Line 114">
                <a:extLst>
                  <a:ext uri="{FF2B5EF4-FFF2-40B4-BE49-F238E27FC236}">
                    <a16:creationId xmlns:a16="http://schemas.microsoft.com/office/drawing/2014/main" id="{440AFCFC-810E-DEEC-5874-BABE12D6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08AD3FC-7E5D-1D81-76E5-D7F161990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9220" y="2618570"/>
              <a:ext cx="2142992" cy="16429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40F3A3B-8CEA-D81B-880D-38C3B47A408D}"/>
                </a:ext>
              </a:extLst>
            </p:cNvPr>
            <p:cNvCxnSpPr>
              <a:cxnSpLocks/>
            </p:cNvCxnSpPr>
            <p:nvPr/>
          </p:nvCxnSpPr>
          <p:spPr>
            <a:xfrm>
              <a:off x="1529220" y="3008964"/>
              <a:ext cx="2132554" cy="0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64206-AF26-7056-179C-CBD4DEDDBC97}"/>
                </a:ext>
              </a:extLst>
            </p:cNvPr>
            <p:cNvSpPr txBox="1"/>
            <p:nvPr/>
          </p:nvSpPr>
          <p:spPr>
            <a:xfrm>
              <a:off x="1696265" y="3041086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(7)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ore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응답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1F0747-A0C9-B464-7C90-EA171CD5E8DC}"/>
                </a:ext>
              </a:extLst>
            </p:cNvPr>
            <p:cNvSpPr txBox="1"/>
            <p:nvPr/>
          </p:nvSpPr>
          <p:spPr>
            <a:xfrm>
              <a:off x="8261759" y="3048953"/>
              <a:ext cx="235202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컨트롤러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(C)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341">
              <a:extLst>
                <a:ext uri="{FF2B5EF4-FFF2-40B4-BE49-F238E27FC236}">
                  <a16:creationId xmlns:a16="http://schemas.microsoft.com/office/drawing/2014/main" id="{02E76226-9A6C-FEB5-15CB-2100640FF488}"/>
                </a:ext>
              </a:extLst>
            </p:cNvPr>
            <p:cNvGrpSpPr/>
            <p:nvPr/>
          </p:nvGrpSpPr>
          <p:grpSpPr>
            <a:xfrm>
              <a:off x="8909235" y="4659815"/>
              <a:ext cx="511464" cy="468939"/>
              <a:chOff x="31776991" y="-18983341"/>
              <a:chExt cx="1069976" cy="1062038"/>
            </a:xfrm>
          </p:grpSpPr>
          <p:sp>
            <p:nvSpPr>
              <p:cNvPr id="61" name="Freeform 210">
                <a:extLst>
                  <a:ext uri="{FF2B5EF4-FFF2-40B4-BE49-F238E27FC236}">
                    <a16:creationId xmlns:a16="http://schemas.microsoft.com/office/drawing/2014/main" id="{A69791F8-0599-B375-994D-9273559C4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2" name="Freeform 211">
                <a:extLst>
                  <a:ext uri="{FF2B5EF4-FFF2-40B4-BE49-F238E27FC236}">
                    <a16:creationId xmlns:a16="http://schemas.microsoft.com/office/drawing/2014/main" id="{D9449C90-B69D-1894-EE3D-C0A199357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3" name="그룹 272">
              <a:extLst>
                <a:ext uri="{FF2B5EF4-FFF2-40B4-BE49-F238E27FC236}">
                  <a16:creationId xmlns:a16="http://schemas.microsoft.com/office/drawing/2014/main" id="{D18DE907-205F-EEBC-23F9-0BF66413010A}"/>
                </a:ext>
              </a:extLst>
            </p:cNvPr>
            <p:cNvGrpSpPr/>
            <p:nvPr/>
          </p:nvGrpSpPr>
          <p:grpSpPr>
            <a:xfrm>
              <a:off x="8770462" y="4331178"/>
              <a:ext cx="1212828" cy="1166908"/>
              <a:chOff x="34045525" y="-11769725"/>
              <a:chExt cx="1268413" cy="1103313"/>
            </a:xfrm>
          </p:grpSpPr>
          <p:sp>
            <p:nvSpPr>
              <p:cNvPr id="56" name="Rectangle 110">
                <a:extLst>
                  <a:ext uri="{FF2B5EF4-FFF2-40B4-BE49-F238E27FC236}">
                    <a16:creationId xmlns:a16="http://schemas.microsoft.com/office/drawing/2014/main" id="{681DAAEB-3018-3BFE-14D4-BCB16CA62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7" name="Line 111">
                <a:extLst>
                  <a:ext uri="{FF2B5EF4-FFF2-40B4-BE49-F238E27FC236}">
                    <a16:creationId xmlns:a16="http://schemas.microsoft.com/office/drawing/2014/main" id="{9380351A-2405-1CA1-E489-5B1D72CB8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8" name="Line 112">
                <a:extLst>
                  <a:ext uri="{FF2B5EF4-FFF2-40B4-BE49-F238E27FC236}">
                    <a16:creationId xmlns:a16="http://schemas.microsoft.com/office/drawing/2014/main" id="{8EBC3FDC-D2C2-E336-1580-C4F3E7316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9" name="Line 113">
                <a:extLst>
                  <a:ext uri="{FF2B5EF4-FFF2-40B4-BE49-F238E27FC236}">
                    <a16:creationId xmlns:a16="http://schemas.microsoft.com/office/drawing/2014/main" id="{632D825B-B324-3984-0C97-BEB93E59E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0" name="Line 114">
                <a:extLst>
                  <a:ext uri="{FF2B5EF4-FFF2-40B4-BE49-F238E27FC236}">
                    <a16:creationId xmlns:a16="http://schemas.microsoft.com/office/drawing/2014/main" id="{460B59E0-852F-1409-BA09-45C03DED9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4" name="그룹 341">
              <a:extLst>
                <a:ext uri="{FF2B5EF4-FFF2-40B4-BE49-F238E27FC236}">
                  <a16:creationId xmlns:a16="http://schemas.microsoft.com/office/drawing/2014/main" id="{AA75E0E3-A4A5-6B9B-A383-4DE07D05EDFA}"/>
                </a:ext>
              </a:extLst>
            </p:cNvPr>
            <p:cNvGrpSpPr/>
            <p:nvPr/>
          </p:nvGrpSpPr>
          <p:grpSpPr>
            <a:xfrm>
              <a:off x="9268941" y="4852792"/>
              <a:ext cx="511464" cy="468939"/>
              <a:chOff x="31776991" y="-18983341"/>
              <a:chExt cx="1069976" cy="1062038"/>
            </a:xfrm>
          </p:grpSpPr>
          <p:sp>
            <p:nvSpPr>
              <p:cNvPr id="54" name="Freeform 211">
                <a:extLst>
                  <a:ext uri="{FF2B5EF4-FFF2-40B4-BE49-F238E27FC236}">
                    <a16:creationId xmlns:a16="http://schemas.microsoft.com/office/drawing/2014/main" id="{64610933-12B1-7B4C-D260-3FF089CCB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solidFill>
                <a:schemeClr val="bg1"/>
              </a:solidFill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5" name="Freeform 210">
                <a:extLst>
                  <a:ext uri="{FF2B5EF4-FFF2-40B4-BE49-F238E27FC236}">
                    <a16:creationId xmlns:a16="http://schemas.microsoft.com/office/drawing/2014/main" id="{25E2E6B5-B452-B451-0A70-523ABB74F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831695-C028-D392-8805-025E8CED0AC6}"/>
                </a:ext>
              </a:extLst>
            </p:cNvPr>
            <p:cNvSpPr txBox="1"/>
            <p:nvPr/>
          </p:nvSpPr>
          <p:spPr>
            <a:xfrm>
              <a:off x="8921525" y="5558741"/>
              <a:ext cx="1061765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900" b="1" dirty="0">
                  <a:solidFill>
                    <a:schemeClr val="tx1"/>
                  </a:solidFill>
                </a:rPr>
                <a:t>모델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(M)</a:t>
              </a:r>
              <a:endParaRPr lang="ko-Kore-KR" altLang="en-US" sz="9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A217BA-043D-7BB5-D0E2-6C5A4DC34146}"/>
                </a:ext>
              </a:extLst>
            </p:cNvPr>
            <p:cNvSpPr txBox="1"/>
            <p:nvPr/>
          </p:nvSpPr>
          <p:spPr>
            <a:xfrm>
              <a:off x="6597352" y="2238985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(2)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요청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B03C202-09A1-9BB8-9D0C-C3C8A1980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15257" y="2976841"/>
              <a:ext cx="2132554" cy="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F74CE-A084-8198-3803-5417465A328E}"/>
                </a:ext>
              </a:extLst>
            </p:cNvPr>
            <p:cNvSpPr txBox="1"/>
            <p:nvPr/>
          </p:nvSpPr>
          <p:spPr>
            <a:xfrm>
              <a:off x="6582301" y="300896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(4)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모델과 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30" name="그룹 272">
              <a:extLst>
                <a:ext uri="{FF2B5EF4-FFF2-40B4-BE49-F238E27FC236}">
                  <a16:creationId xmlns:a16="http://schemas.microsoft.com/office/drawing/2014/main" id="{78BB4E8A-C177-23A2-941F-60852425CCD0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9" name="Rectangle 110">
                <a:extLst>
                  <a:ext uri="{FF2B5EF4-FFF2-40B4-BE49-F238E27FC236}">
                    <a16:creationId xmlns:a16="http://schemas.microsoft.com/office/drawing/2014/main" id="{1D1643C0-0F87-E186-D412-D0BEDA6B6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rgbClr val="FFFFFF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50" name="Line 111">
                <a:extLst>
                  <a:ext uri="{FF2B5EF4-FFF2-40B4-BE49-F238E27FC236}">
                    <a16:creationId xmlns:a16="http://schemas.microsoft.com/office/drawing/2014/main" id="{D9270DC9-5922-8AFE-B0D0-6F86FA13C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1" name="Line 112">
                <a:extLst>
                  <a:ext uri="{FF2B5EF4-FFF2-40B4-BE49-F238E27FC236}">
                    <a16:creationId xmlns:a16="http://schemas.microsoft.com/office/drawing/2014/main" id="{7E5BA5D2-F8FF-37F8-9EE9-6FC3D2DAA8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2" name="Line 113">
                <a:extLst>
                  <a:ext uri="{FF2B5EF4-FFF2-40B4-BE49-F238E27FC236}">
                    <a16:creationId xmlns:a16="http://schemas.microsoft.com/office/drawing/2014/main" id="{0592BF1E-1D93-1EE6-6AF5-D9CEFADEED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3" name="Line 114">
                <a:extLst>
                  <a:ext uri="{FF2B5EF4-FFF2-40B4-BE49-F238E27FC236}">
                    <a16:creationId xmlns:a16="http://schemas.microsoft.com/office/drawing/2014/main" id="{296C42EC-308D-B5D4-59F0-DE2EC31D0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1" name="그룹 272">
              <a:extLst>
                <a:ext uri="{FF2B5EF4-FFF2-40B4-BE49-F238E27FC236}">
                  <a16:creationId xmlns:a16="http://schemas.microsoft.com/office/drawing/2014/main" id="{62957B90-24B6-7858-5C81-A9B4D29440C1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4" name="Rectangle 110">
                <a:extLst>
                  <a:ext uri="{FF2B5EF4-FFF2-40B4-BE49-F238E27FC236}">
                    <a16:creationId xmlns:a16="http://schemas.microsoft.com/office/drawing/2014/main" id="{F7BC530E-44B8-2F4E-20FE-3D2651FAD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5" name="Line 111">
                <a:extLst>
                  <a:ext uri="{FF2B5EF4-FFF2-40B4-BE49-F238E27FC236}">
                    <a16:creationId xmlns:a16="http://schemas.microsoft.com/office/drawing/2014/main" id="{65140C65-89EC-957B-CE67-053876804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6" name="Line 112">
                <a:extLst>
                  <a:ext uri="{FF2B5EF4-FFF2-40B4-BE49-F238E27FC236}">
                    <a16:creationId xmlns:a16="http://schemas.microsoft.com/office/drawing/2014/main" id="{3A1CAB81-4868-863F-6F27-9349DEE2B6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7" name="Line 113">
                <a:extLst>
                  <a:ext uri="{FF2B5EF4-FFF2-40B4-BE49-F238E27FC236}">
                    <a16:creationId xmlns:a16="http://schemas.microsoft.com/office/drawing/2014/main" id="{ECA734CF-2EF6-840D-89CB-7C08FA9DDD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8" name="Line 114">
                <a:extLst>
                  <a:ext uri="{FF2B5EF4-FFF2-40B4-BE49-F238E27FC236}">
                    <a16:creationId xmlns:a16="http://schemas.microsoft.com/office/drawing/2014/main" id="{56CE13B6-E999-E783-7A73-834E40010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2" name="그룹 272">
              <a:extLst>
                <a:ext uri="{FF2B5EF4-FFF2-40B4-BE49-F238E27FC236}">
                  <a16:creationId xmlns:a16="http://schemas.microsoft.com/office/drawing/2014/main" id="{39077AD9-93F1-D8FA-90A0-7EB39D191CAC}"/>
                </a:ext>
              </a:extLst>
            </p:cNvPr>
            <p:cNvGrpSpPr/>
            <p:nvPr/>
          </p:nvGrpSpPr>
          <p:grpSpPr>
            <a:xfrm>
              <a:off x="4790206" y="4693948"/>
              <a:ext cx="977031" cy="847565"/>
              <a:chOff x="34045525" y="-11769725"/>
              <a:chExt cx="1268413" cy="1103313"/>
            </a:xfrm>
          </p:grpSpPr>
          <p:sp>
            <p:nvSpPr>
              <p:cNvPr id="39" name="Rectangle 110">
                <a:extLst>
                  <a:ext uri="{FF2B5EF4-FFF2-40B4-BE49-F238E27FC236}">
                    <a16:creationId xmlns:a16="http://schemas.microsoft.com/office/drawing/2014/main" id="{76FCB9AF-B623-AC66-2653-E699A0D42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chemeClr val="bg1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40" name="Line 111">
                <a:extLst>
                  <a:ext uri="{FF2B5EF4-FFF2-40B4-BE49-F238E27FC236}">
                    <a16:creationId xmlns:a16="http://schemas.microsoft.com/office/drawing/2014/main" id="{741945F5-D4C6-2E61-7CA0-F08FA12F5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1" name="Line 112">
                <a:extLst>
                  <a:ext uri="{FF2B5EF4-FFF2-40B4-BE49-F238E27FC236}">
                    <a16:creationId xmlns:a16="http://schemas.microsoft.com/office/drawing/2014/main" id="{0E38915C-A042-7496-8574-0219030CC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2" name="Line 113">
                <a:extLst>
                  <a:ext uri="{FF2B5EF4-FFF2-40B4-BE49-F238E27FC236}">
                    <a16:creationId xmlns:a16="http://schemas.microsoft.com/office/drawing/2014/main" id="{A54ADF8D-5CCC-D0B8-7535-93B3F8B6E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3" name="Line 114">
                <a:extLst>
                  <a:ext uri="{FF2B5EF4-FFF2-40B4-BE49-F238E27FC236}">
                    <a16:creationId xmlns:a16="http://schemas.microsoft.com/office/drawing/2014/main" id="{C4C5565E-4AC2-6FEE-20F2-69C721139A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05B24E-4F3B-3A94-D6DF-9BE7A53D285A}"/>
                </a:ext>
              </a:extLst>
            </p:cNvPr>
            <p:cNvSpPr txBox="1"/>
            <p:nvPr/>
          </p:nvSpPr>
          <p:spPr>
            <a:xfrm>
              <a:off x="6269009" y="4504053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참조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DD949181-657A-BB66-D5BB-83718EEAA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099" y="3418105"/>
              <a:ext cx="0" cy="704247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CB3DD55-9D6D-E759-AE03-02967D9FB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883" y="3418105"/>
              <a:ext cx="0" cy="666386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F8FC6E-2A9B-2499-8273-07E19A1FA8A4}"/>
                </a:ext>
              </a:extLst>
            </p:cNvPr>
            <p:cNvSpPr txBox="1"/>
            <p:nvPr/>
          </p:nvSpPr>
          <p:spPr>
            <a:xfrm>
              <a:off x="3712502" y="3553276"/>
              <a:ext cx="1076031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(5)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모델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63E262-6B12-61DE-7A46-354B7A2D6111}"/>
                </a:ext>
              </a:extLst>
            </p:cNvPr>
            <p:cNvSpPr txBox="1"/>
            <p:nvPr/>
          </p:nvSpPr>
          <p:spPr>
            <a:xfrm>
              <a:off x="5410707" y="3544194"/>
              <a:ext cx="1226223" cy="394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생성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89" y="352599"/>
            <a:ext cx="11011422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latin typeface="NanumGothic" panose="020D0604000000000000" pitchFamily="34" charset="-127"/>
              </a:rPr>
              <a:t>(6) 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모델 참조</a:t>
            </a:r>
            <a:endParaRPr kumimoji="1" lang="ko-Kore-KR" altLang="en-US" sz="36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BB68F778-826A-EE43-0A6E-6EF44AFA3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659" y="4604705"/>
            <a:ext cx="10348234" cy="13137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/>
              <a:t>최종결과물은 </a:t>
            </a:r>
            <a:r>
              <a:rPr kumimoji="1" lang="en-US" altLang="ko-KR" sz="1400" dirty="0" err="1"/>
              <a:t>HttpServletResponse</a:t>
            </a:r>
            <a:r>
              <a:rPr kumimoji="1" lang="ko-KR" altLang="en-US" sz="1400" dirty="0"/>
              <a:t>에 담김</a:t>
            </a:r>
            <a:endParaRPr kumimoji="1" lang="en-US" altLang="ko-KR" sz="1400" dirty="0">
              <a:latin typeface="NanumGothic" panose="020D0604000000000000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7871045-3B64-964C-94B8-7A7348E461FB}"/>
              </a:ext>
            </a:extLst>
          </p:cNvPr>
          <p:cNvCxnSpPr>
            <a:cxnSpLocks/>
          </p:cNvCxnSpPr>
          <p:nvPr/>
        </p:nvCxnSpPr>
        <p:spPr>
          <a:xfrm flipV="1">
            <a:off x="6135184" y="2227252"/>
            <a:ext cx="1160640" cy="9607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AC716E1-4EDC-4D08-A5D6-FDE6F32B5C33}"/>
              </a:ext>
            </a:extLst>
          </p:cNvPr>
          <p:cNvSpPr txBox="1"/>
          <p:nvPr/>
        </p:nvSpPr>
        <p:spPr>
          <a:xfrm>
            <a:off x="4843232" y="2334556"/>
            <a:ext cx="120019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900" b="1" dirty="0">
                <a:solidFill>
                  <a:schemeClr val="bg1"/>
                </a:solidFill>
                <a:latin typeface="NanumGothic" panose="020D0604000000000000" pitchFamily="34" charset="-127"/>
              </a:rPr>
              <a:t>DispatcherServlet</a:t>
            </a:r>
            <a:endParaRPr lang="ko-Kore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C8292D9-E421-478A-8ABF-0700688BB666}"/>
              </a:ext>
            </a:extLst>
          </p:cNvPr>
          <p:cNvSpPr txBox="1"/>
          <p:nvPr/>
        </p:nvSpPr>
        <p:spPr>
          <a:xfrm>
            <a:off x="7731038" y="2847036"/>
            <a:ext cx="656864" cy="23083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(3)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생성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E3CE038-E3A6-43BB-8355-D353E1F11DBB}"/>
              </a:ext>
            </a:extLst>
          </p:cNvPr>
          <p:cNvSpPr txBox="1"/>
          <p:nvPr/>
        </p:nvSpPr>
        <p:spPr>
          <a:xfrm>
            <a:off x="3452527" y="2017288"/>
            <a:ext cx="10351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ore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HTTP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요청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447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3A787B-B1FF-4CE8-947A-CF65970E1C8E}"/>
              </a:ext>
            </a:extLst>
          </p:cNvPr>
          <p:cNvGrpSpPr/>
          <p:nvPr/>
        </p:nvGrpSpPr>
        <p:grpSpPr>
          <a:xfrm>
            <a:off x="3237102" y="1690688"/>
            <a:ext cx="5434041" cy="2680896"/>
            <a:chOff x="1079326" y="1690688"/>
            <a:chExt cx="10033348" cy="458485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C75330F-9D2F-442F-1836-05FAB2B9D79B}"/>
                </a:ext>
              </a:extLst>
            </p:cNvPr>
            <p:cNvSpPr/>
            <p:nvPr/>
          </p:nvSpPr>
          <p:spPr>
            <a:xfrm>
              <a:off x="1079326" y="1690688"/>
              <a:ext cx="10033348" cy="4584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394CFCB-A9CA-8163-0ACF-542C0FFD5925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 flipV="1">
              <a:off x="5715507" y="4914632"/>
              <a:ext cx="3054955" cy="2675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AC92E91-C2FE-6233-BD29-0EBF2D06C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742" y="3428273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579742-B67E-467B-9769-8C3D2B7F1BBD}"/>
                </a:ext>
              </a:extLst>
            </p:cNvPr>
            <p:cNvSpPr/>
            <p:nvPr/>
          </p:nvSpPr>
          <p:spPr>
            <a:xfrm>
              <a:off x="3672213" y="2064730"/>
              <a:ext cx="2755727" cy="1325563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5D6A7F-0862-57C2-2F13-C108EB730F3E}"/>
                </a:ext>
              </a:extLst>
            </p:cNvPr>
            <p:cNvSpPr txBox="1"/>
            <p:nvPr/>
          </p:nvSpPr>
          <p:spPr>
            <a:xfrm>
              <a:off x="4044865" y="2193365"/>
              <a:ext cx="1997901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900" dirty="0">
                  <a:solidFill>
                    <a:schemeClr val="bg1"/>
                  </a:solidFill>
                  <a:latin typeface="NanumGothic" panose="020D0604000000000000" pitchFamily="34" charset="-127"/>
                </a:rPr>
                <a:t>Frontcontroller</a:t>
              </a:r>
              <a:endParaRPr lang="ko-Kore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FB0445C-2920-6BED-3505-D339FB5F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0462" y="1994739"/>
              <a:ext cx="1052115" cy="10521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527692-4202-E924-4A5C-0E13854483F7}"/>
                </a:ext>
              </a:extLst>
            </p:cNvPr>
            <p:cNvSpPr txBox="1"/>
            <p:nvPr/>
          </p:nvSpPr>
          <p:spPr>
            <a:xfrm>
              <a:off x="4119784" y="5583821"/>
              <a:ext cx="2010427" cy="3947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뷰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(V)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272">
              <a:extLst>
                <a:ext uri="{FF2B5EF4-FFF2-40B4-BE49-F238E27FC236}">
                  <a16:creationId xmlns:a16="http://schemas.microsoft.com/office/drawing/2014/main" id="{315E0532-1245-507B-72D5-6D13A310345E}"/>
                </a:ext>
              </a:extLst>
            </p:cNvPr>
            <p:cNvGrpSpPr/>
            <p:nvPr/>
          </p:nvGrpSpPr>
          <p:grpSpPr>
            <a:xfrm>
              <a:off x="4433676" y="4331178"/>
              <a:ext cx="977031" cy="847565"/>
              <a:chOff x="34045525" y="-11769725"/>
              <a:chExt cx="1268413" cy="1103313"/>
            </a:xfrm>
          </p:grpSpPr>
          <p:sp>
            <p:nvSpPr>
              <p:cNvPr id="63" name="Rectangle 110">
                <a:extLst>
                  <a:ext uri="{FF2B5EF4-FFF2-40B4-BE49-F238E27FC236}">
                    <a16:creationId xmlns:a16="http://schemas.microsoft.com/office/drawing/2014/main" id="{BF7B8A06-1998-00C2-64F2-97C735696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4" name="Line 111">
                <a:extLst>
                  <a:ext uri="{FF2B5EF4-FFF2-40B4-BE49-F238E27FC236}">
                    <a16:creationId xmlns:a16="http://schemas.microsoft.com/office/drawing/2014/main" id="{2DB46FBF-F43A-2696-9623-AB7891017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5" name="Line 112">
                <a:extLst>
                  <a:ext uri="{FF2B5EF4-FFF2-40B4-BE49-F238E27FC236}">
                    <a16:creationId xmlns:a16="http://schemas.microsoft.com/office/drawing/2014/main" id="{22C871F6-93A4-92D7-4D01-72BDFD298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6" name="Line 113">
                <a:extLst>
                  <a:ext uri="{FF2B5EF4-FFF2-40B4-BE49-F238E27FC236}">
                    <a16:creationId xmlns:a16="http://schemas.microsoft.com/office/drawing/2014/main" id="{522E6F53-C356-F03D-88C6-DF2F2660D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7" name="Line 114">
                <a:extLst>
                  <a:ext uri="{FF2B5EF4-FFF2-40B4-BE49-F238E27FC236}">
                    <a16:creationId xmlns:a16="http://schemas.microsoft.com/office/drawing/2014/main" id="{440AFCFC-810E-DEEC-5874-BABE12D6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08AD3FC-7E5D-1D81-76E5-D7F161990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9220" y="2618570"/>
              <a:ext cx="2142992" cy="16429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40F3A3B-8CEA-D81B-880D-38C3B47A408D}"/>
                </a:ext>
              </a:extLst>
            </p:cNvPr>
            <p:cNvCxnSpPr>
              <a:cxnSpLocks/>
            </p:cNvCxnSpPr>
            <p:nvPr/>
          </p:nvCxnSpPr>
          <p:spPr>
            <a:xfrm>
              <a:off x="1529220" y="3008964"/>
              <a:ext cx="2132554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64206-AF26-7056-179C-CBD4DEDDBC97}"/>
                </a:ext>
              </a:extLst>
            </p:cNvPr>
            <p:cNvSpPr txBox="1"/>
            <p:nvPr/>
          </p:nvSpPr>
          <p:spPr>
            <a:xfrm>
              <a:off x="1696265" y="3041086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(7)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ore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응답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1F0747-A0C9-B464-7C90-EA171CD5E8DC}"/>
                </a:ext>
              </a:extLst>
            </p:cNvPr>
            <p:cNvSpPr txBox="1"/>
            <p:nvPr/>
          </p:nvSpPr>
          <p:spPr>
            <a:xfrm>
              <a:off x="8261759" y="3048953"/>
              <a:ext cx="235202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컨트롤러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(C)</a:t>
              </a:r>
              <a:endParaRPr kumimoji="1" lang="ko-Kore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341">
              <a:extLst>
                <a:ext uri="{FF2B5EF4-FFF2-40B4-BE49-F238E27FC236}">
                  <a16:creationId xmlns:a16="http://schemas.microsoft.com/office/drawing/2014/main" id="{02E76226-9A6C-FEB5-15CB-2100640FF488}"/>
                </a:ext>
              </a:extLst>
            </p:cNvPr>
            <p:cNvGrpSpPr/>
            <p:nvPr/>
          </p:nvGrpSpPr>
          <p:grpSpPr>
            <a:xfrm>
              <a:off x="8909235" y="4659815"/>
              <a:ext cx="511464" cy="468939"/>
              <a:chOff x="31776991" y="-18983341"/>
              <a:chExt cx="1069976" cy="1062038"/>
            </a:xfrm>
          </p:grpSpPr>
          <p:sp>
            <p:nvSpPr>
              <p:cNvPr id="61" name="Freeform 210">
                <a:extLst>
                  <a:ext uri="{FF2B5EF4-FFF2-40B4-BE49-F238E27FC236}">
                    <a16:creationId xmlns:a16="http://schemas.microsoft.com/office/drawing/2014/main" id="{A69791F8-0599-B375-994D-9273559C4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2" name="Freeform 211">
                <a:extLst>
                  <a:ext uri="{FF2B5EF4-FFF2-40B4-BE49-F238E27FC236}">
                    <a16:creationId xmlns:a16="http://schemas.microsoft.com/office/drawing/2014/main" id="{D9449C90-B69D-1894-EE3D-C0A199357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3" name="그룹 272">
              <a:extLst>
                <a:ext uri="{FF2B5EF4-FFF2-40B4-BE49-F238E27FC236}">
                  <a16:creationId xmlns:a16="http://schemas.microsoft.com/office/drawing/2014/main" id="{D18DE907-205F-EEBC-23F9-0BF66413010A}"/>
                </a:ext>
              </a:extLst>
            </p:cNvPr>
            <p:cNvGrpSpPr/>
            <p:nvPr/>
          </p:nvGrpSpPr>
          <p:grpSpPr>
            <a:xfrm>
              <a:off x="8770462" y="4331178"/>
              <a:ext cx="1212828" cy="1166908"/>
              <a:chOff x="34045525" y="-11769725"/>
              <a:chExt cx="1268413" cy="1103313"/>
            </a:xfrm>
          </p:grpSpPr>
          <p:sp>
            <p:nvSpPr>
              <p:cNvPr id="56" name="Rectangle 110">
                <a:extLst>
                  <a:ext uri="{FF2B5EF4-FFF2-40B4-BE49-F238E27FC236}">
                    <a16:creationId xmlns:a16="http://schemas.microsoft.com/office/drawing/2014/main" id="{681DAAEB-3018-3BFE-14D4-BCB16CA62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7" name="Line 111">
                <a:extLst>
                  <a:ext uri="{FF2B5EF4-FFF2-40B4-BE49-F238E27FC236}">
                    <a16:creationId xmlns:a16="http://schemas.microsoft.com/office/drawing/2014/main" id="{9380351A-2405-1CA1-E489-5B1D72CB8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8" name="Line 112">
                <a:extLst>
                  <a:ext uri="{FF2B5EF4-FFF2-40B4-BE49-F238E27FC236}">
                    <a16:creationId xmlns:a16="http://schemas.microsoft.com/office/drawing/2014/main" id="{8EBC3FDC-D2C2-E336-1580-C4F3E7316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9" name="Line 113">
                <a:extLst>
                  <a:ext uri="{FF2B5EF4-FFF2-40B4-BE49-F238E27FC236}">
                    <a16:creationId xmlns:a16="http://schemas.microsoft.com/office/drawing/2014/main" id="{632D825B-B324-3984-0C97-BEB93E59E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60" name="Line 114">
                <a:extLst>
                  <a:ext uri="{FF2B5EF4-FFF2-40B4-BE49-F238E27FC236}">
                    <a16:creationId xmlns:a16="http://schemas.microsoft.com/office/drawing/2014/main" id="{460B59E0-852F-1409-BA09-45C03DED9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24" name="그룹 341">
              <a:extLst>
                <a:ext uri="{FF2B5EF4-FFF2-40B4-BE49-F238E27FC236}">
                  <a16:creationId xmlns:a16="http://schemas.microsoft.com/office/drawing/2014/main" id="{AA75E0E3-A4A5-6B9B-A383-4DE07D05EDFA}"/>
                </a:ext>
              </a:extLst>
            </p:cNvPr>
            <p:cNvGrpSpPr/>
            <p:nvPr/>
          </p:nvGrpSpPr>
          <p:grpSpPr>
            <a:xfrm>
              <a:off x="9268941" y="4852792"/>
              <a:ext cx="511464" cy="468939"/>
              <a:chOff x="31776991" y="-18983341"/>
              <a:chExt cx="1069976" cy="1062038"/>
            </a:xfrm>
          </p:grpSpPr>
          <p:sp>
            <p:nvSpPr>
              <p:cNvPr id="54" name="Freeform 211">
                <a:extLst>
                  <a:ext uri="{FF2B5EF4-FFF2-40B4-BE49-F238E27FC236}">
                    <a16:creationId xmlns:a16="http://schemas.microsoft.com/office/drawing/2014/main" id="{64610933-12B1-7B4C-D260-3FF089CCB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6991" y="-18983341"/>
                <a:ext cx="1069976" cy="1062038"/>
              </a:xfrm>
              <a:custGeom>
                <a:avLst/>
                <a:gdLst>
                  <a:gd name="T0" fmla="*/ 643 w 674"/>
                  <a:gd name="T1" fmla="*/ 191 h 669"/>
                  <a:gd name="T2" fmla="*/ 621 w 674"/>
                  <a:gd name="T3" fmla="*/ 147 h 669"/>
                  <a:gd name="T4" fmla="*/ 543 w 674"/>
                  <a:gd name="T5" fmla="*/ 130 h 669"/>
                  <a:gd name="T6" fmla="*/ 513 w 674"/>
                  <a:gd name="T7" fmla="*/ 104 h 669"/>
                  <a:gd name="T8" fmla="*/ 491 w 674"/>
                  <a:gd name="T9" fmla="*/ 30 h 669"/>
                  <a:gd name="T10" fmla="*/ 448 w 674"/>
                  <a:gd name="T11" fmla="*/ 13 h 669"/>
                  <a:gd name="T12" fmla="*/ 374 w 674"/>
                  <a:gd name="T13" fmla="*/ 47 h 669"/>
                  <a:gd name="T14" fmla="*/ 339 w 674"/>
                  <a:gd name="T15" fmla="*/ 47 h 669"/>
                  <a:gd name="T16" fmla="*/ 300 w 674"/>
                  <a:gd name="T17" fmla="*/ 47 h 669"/>
                  <a:gd name="T18" fmla="*/ 274 w 674"/>
                  <a:gd name="T19" fmla="*/ 0 h 669"/>
                  <a:gd name="T20" fmla="*/ 187 w 674"/>
                  <a:gd name="T21" fmla="*/ 30 h 669"/>
                  <a:gd name="T22" fmla="*/ 196 w 674"/>
                  <a:gd name="T23" fmla="*/ 82 h 669"/>
                  <a:gd name="T24" fmla="*/ 135 w 674"/>
                  <a:gd name="T25" fmla="*/ 130 h 669"/>
                  <a:gd name="T26" fmla="*/ 83 w 674"/>
                  <a:gd name="T27" fmla="*/ 113 h 669"/>
                  <a:gd name="T28" fmla="*/ 35 w 674"/>
                  <a:gd name="T29" fmla="*/ 191 h 669"/>
                  <a:gd name="T30" fmla="*/ 74 w 674"/>
                  <a:gd name="T31" fmla="*/ 221 h 669"/>
                  <a:gd name="T32" fmla="*/ 57 w 674"/>
                  <a:gd name="T33" fmla="*/ 308 h 669"/>
                  <a:gd name="T34" fmla="*/ 5 w 674"/>
                  <a:gd name="T35" fmla="*/ 330 h 669"/>
                  <a:gd name="T36" fmla="*/ 0 w 674"/>
                  <a:gd name="T37" fmla="*/ 330 h 669"/>
                  <a:gd name="T38" fmla="*/ 13 w 674"/>
                  <a:gd name="T39" fmla="*/ 412 h 669"/>
                  <a:gd name="T40" fmla="*/ 66 w 674"/>
                  <a:gd name="T41" fmla="*/ 412 h 669"/>
                  <a:gd name="T42" fmla="*/ 113 w 674"/>
                  <a:gd name="T43" fmla="*/ 504 h 669"/>
                  <a:gd name="T44" fmla="*/ 87 w 674"/>
                  <a:gd name="T45" fmla="*/ 551 h 669"/>
                  <a:gd name="T46" fmla="*/ 148 w 674"/>
                  <a:gd name="T47" fmla="*/ 608 h 669"/>
                  <a:gd name="T48" fmla="*/ 187 w 674"/>
                  <a:gd name="T49" fmla="*/ 573 h 669"/>
                  <a:gd name="T50" fmla="*/ 235 w 674"/>
                  <a:gd name="T51" fmla="*/ 595 h 669"/>
                  <a:gd name="T52" fmla="*/ 287 w 674"/>
                  <a:gd name="T53" fmla="*/ 612 h 669"/>
                  <a:gd name="T54" fmla="*/ 300 w 674"/>
                  <a:gd name="T55" fmla="*/ 664 h 669"/>
                  <a:gd name="T56" fmla="*/ 339 w 674"/>
                  <a:gd name="T57" fmla="*/ 669 h 669"/>
                  <a:gd name="T58" fmla="*/ 387 w 674"/>
                  <a:gd name="T59" fmla="*/ 612 h 669"/>
                  <a:gd name="T60" fmla="*/ 417 w 674"/>
                  <a:gd name="T61" fmla="*/ 604 h 669"/>
                  <a:gd name="T62" fmla="*/ 465 w 674"/>
                  <a:gd name="T63" fmla="*/ 586 h 669"/>
                  <a:gd name="T64" fmla="*/ 530 w 674"/>
                  <a:gd name="T65" fmla="*/ 608 h 669"/>
                  <a:gd name="T66" fmla="*/ 565 w 674"/>
                  <a:gd name="T67" fmla="*/ 582 h 669"/>
                  <a:gd name="T68" fmla="*/ 565 w 674"/>
                  <a:gd name="T69" fmla="*/ 504 h 669"/>
                  <a:gd name="T70" fmla="*/ 591 w 674"/>
                  <a:gd name="T71" fmla="*/ 460 h 669"/>
                  <a:gd name="T72" fmla="*/ 665 w 674"/>
                  <a:gd name="T73" fmla="*/ 412 h 669"/>
                  <a:gd name="T74" fmla="*/ 674 w 674"/>
                  <a:gd name="T75" fmla="*/ 373 h 669"/>
                  <a:gd name="T76" fmla="*/ 674 w 674"/>
                  <a:gd name="T77" fmla="*/ 330 h 669"/>
                  <a:gd name="T78" fmla="*/ 621 w 674"/>
                  <a:gd name="T79" fmla="*/ 308 h 669"/>
                  <a:gd name="T80" fmla="*/ 617 w 674"/>
                  <a:gd name="T81" fmla="*/ 265 h 669"/>
                  <a:gd name="T82" fmla="*/ 604 w 674"/>
                  <a:gd name="T83" fmla="*/ 22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4" h="669">
                    <a:moveTo>
                      <a:pt x="604" y="221"/>
                    </a:moveTo>
                    <a:lnTo>
                      <a:pt x="643" y="191"/>
                    </a:lnTo>
                    <a:lnTo>
                      <a:pt x="643" y="191"/>
                    </a:lnTo>
                    <a:lnTo>
                      <a:pt x="621" y="147"/>
                    </a:lnTo>
                    <a:lnTo>
                      <a:pt x="595" y="113"/>
                    </a:lnTo>
                    <a:lnTo>
                      <a:pt x="543" y="130"/>
                    </a:lnTo>
                    <a:lnTo>
                      <a:pt x="543" y="130"/>
                    </a:lnTo>
                    <a:lnTo>
                      <a:pt x="513" y="104"/>
                    </a:lnTo>
                    <a:lnTo>
                      <a:pt x="482" y="82"/>
                    </a:lnTo>
                    <a:lnTo>
                      <a:pt x="491" y="30"/>
                    </a:lnTo>
                    <a:lnTo>
                      <a:pt x="491" y="30"/>
                    </a:lnTo>
                    <a:lnTo>
                      <a:pt x="448" y="13"/>
                    </a:lnTo>
                    <a:lnTo>
                      <a:pt x="404" y="0"/>
                    </a:lnTo>
                    <a:lnTo>
                      <a:pt x="374" y="47"/>
                    </a:lnTo>
                    <a:lnTo>
                      <a:pt x="374" y="47"/>
                    </a:lnTo>
                    <a:lnTo>
                      <a:pt x="339" y="47"/>
                    </a:lnTo>
                    <a:lnTo>
                      <a:pt x="339" y="47"/>
                    </a:lnTo>
                    <a:lnTo>
                      <a:pt x="300" y="47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31" y="13"/>
                    </a:lnTo>
                    <a:lnTo>
                      <a:pt x="187" y="30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165" y="104"/>
                    </a:lnTo>
                    <a:lnTo>
                      <a:pt x="135" y="130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57" y="147"/>
                    </a:lnTo>
                    <a:lnTo>
                      <a:pt x="35" y="191"/>
                    </a:lnTo>
                    <a:lnTo>
                      <a:pt x="74" y="221"/>
                    </a:lnTo>
                    <a:lnTo>
                      <a:pt x="74" y="221"/>
                    </a:lnTo>
                    <a:lnTo>
                      <a:pt x="61" y="265"/>
                    </a:lnTo>
                    <a:lnTo>
                      <a:pt x="57" y="308"/>
                    </a:lnTo>
                    <a:lnTo>
                      <a:pt x="5" y="330"/>
                    </a:lnTo>
                    <a:lnTo>
                      <a:pt x="5" y="33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5" y="373"/>
                    </a:lnTo>
                    <a:lnTo>
                      <a:pt x="13" y="412"/>
                    </a:lnTo>
                    <a:lnTo>
                      <a:pt x="66" y="412"/>
                    </a:lnTo>
                    <a:lnTo>
                      <a:pt x="66" y="412"/>
                    </a:lnTo>
                    <a:lnTo>
                      <a:pt x="87" y="460"/>
                    </a:lnTo>
                    <a:lnTo>
                      <a:pt x="113" y="504"/>
                    </a:lnTo>
                    <a:lnTo>
                      <a:pt x="87" y="551"/>
                    </a:lnTo>
                    <a:lnTo>
                      <a:pt x="87" y="551"/>
                    </a:lnTo>
                    <a:lnTo>
                      <a:pt x="113" y="582"/>
                    </a:lnTo>
                    <a:lnTo>
                      <a:pt x="148" y="608"/>
                    </a:lnTo>
                    <a:lnTo>
                      <a:pt x="187" y="573"/>
                    </a:lnTo>
                    <a:lnTo>
                      <a:pt x="187" y="573"/>
                    </a:lnTo>
                    <a:lnTo>
                      <a:pt x="209" y="586"/>
                    </a:lnTo>
                    <a:lnTo>
                      <a:pt x="235" y="595"/>
                    </a:lnTo>
                    <a:lnTo>
                      <a:pt x="261" y="604"/>
                    </a:lnTo>
                    <a:lnTo>
                      <a:pt x="287" y="612"/>
                    </a:lnTo>
                    <a:lnTo>
                      <a:pt x="300" y="664"/>
                    </a:lnTo>
                    <a:lnTo>
                      <a:pt x="300" y="664"/>
                    </a:lnTo>
                    <a:lnTo>
                      <a:pt x="339" y="669"/>
                    </a:lnTo>
                    <a:lnTo>
                      <a:pt x="339" y="669"/>
                    </a:lnTo>
                    <a:lnTo>
                      <a:pt x="378" y="664"/>
                    </a:lnTo>
                    <a:lnTo>
                      <a:pt x="387" y="612"/>
                    </a:lnTo>
                    <a:lnTo>
                      <a:pt x="387" y="612"/>
                    </a:lnTo>
                    <a:lnTo>
                      <a:pt x="417" y="604"/>
                    </a:lnTo>
                    <a:lnTo>
                      <a:pt x="443" y="595"/>
                    </a:lnTo>
                    <a:lnTo>
                      <a:pt x="465" y="586"/>
                    </a:lnTo>
                    <a:lnTo>
                      <a:pt x="491" y="573"/>
                    </a:lnTo>
                    <a:lnTo>
                      <a:pt x="530" y="608"/>
                    </a:lnTo>
                    <a:lnTo>
                      <a:pt x="530" y="608"/>
                    </a:lnTo>
                    <a:lnTo>
                      <a:pt x="565" y="582"/>
                    </a:lnTo>
                    <a:lnTo>
                      <a:pt x="591" y="551"/>
                    </a:lnTo>
                    <a:lnTo>
                      <a:pt x="565" y="504"/>
                    </a:lnTo>
                    <a:lnTo>
                      <a:pt x="565" y="504"/>
                    </a:lnTo>
                    <a:lnTo>
                      <a:pt x="591" y="460"/>
                    </a:lnTo>
                    <a:lnTo>
                      <a:pt x="613" y="412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74" y="373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74" y="330"/>
                    </a:lnTo>
                    <a:lnTo>
                      <a:pt x="621" y="308"/>
                    </a:lnTo>
                    <a:lnTo>
                      <a:pt x="621" y="308"/>
                    </a:lnTo>
                    <a:lnTo>
                      <a:pt x="617" y="265"/>
                    </a:lnTo>
                    <a:lnTo>
                      <a:pt x="604" y="221"/>
                    </a:lnTo>
                    <a:lnTo>
                      <a:pt x="604" y="221"/>
                    </a:lnTo>
                    <a:close/>
                  </a:path>
                </a:pathLst>
              </a:custGeom>
              <a:solidFill>
                <a:schemeClr val="bg1"/>
              </a:solidFill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5" name="Freeform 210">
                <a:extLst>
                  <a:ext uri="{FF2B5EF4-FFF2-40B4-BE49-F238E27FC236}">
                    <a16:creationId xmlns:a16="http://schemas.microsoft.com/office/drawing/2014/main" id="{25E2E6B5-B452-B451-0A70-523ABB74F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2454" y="-18673763"/>
                <a:ext cx="427038" cy="428626"/>
              </a:xfrm>
              <a:custGeom>
                <a:avLst/>
                <a:gdLst>
                  <a:gd name="T0" fmla="*/ 269 w 269"/>
                  <a:gd name="T1" fmla="*/ 135 h 270"/>
                  <a:gd name="T2" fmla="*/ 269 w 269"/>
                  <a:gd name="T3" fmla="*/ 135 h 270"/>
                  <a:gd name="T4" fmla="*/ 264 w 269"/>
                  <a:gd name="T5" fmla="*/ 161 h 270"/>
                  <a:gd name="T6" fmla="*/ 256 w 269"/>
                  <a:gd name="T7" fmla="*/ 187 h 270"/>
                  <a:gd name="T8" fmla="*/ 247 w 269"/>
                  <a:gd name="T9" fmla="*/ 209 h 270"/>
                  <a:gd name="T10" fmla="*/ 230 w 269"/>
                  <a:gd name="T11" fmla="*/ 230 h 270"/>
                  <a:gd name="T12" fmla="*/ 208 w 269"/>
                  <a:gd name="T13" fmla="*/ 248 h 270"/>
                  <a:gd name="T14" fmla="*/ 186 w 269"/>
                  <a:gd name="T15" fmla="*/ 261 h 270"/>
                  <a:gd name="T16" fmla="*/ 160 w 269"/>
                  <a:gd name="T17" fmla="*/ 270 h 270"/>
                  <a:gd name="T18" fmla="*/ 134 w 269"/>
                  <a:gd name="T19" fmla="*/ 270 h 270"/>
                  <a:gd name="T20" fmla="*/ 134 w 269"/>
                  <a:gd name="T21" fmla="*/ 270 h 270"/>
                  <a:gd name="T22" fmla="*/ 108 w 269"/>
                  <a:gd name="T23" fmla="*/ 270 h 270"/>
                  <a:gd name="T24" fmla="*/ 82 w 269"/>
                  <a:gd name="T25" fmla="*/ 261 h 270"/>
                  <a:gd name="T26" fmla="*/ 60 w 269"/>
                  <a:gd name="T27" fmla="*/ 248 h 270"/>
                  <a:gd name="T28" fmla="*/ 39 w 269"/>
                  <a:gd name="T29" fmla="*/ 230 h 270"/>
                  <a:gd name="T30" fmla="*/ 21 w 269"/>
                  <a:gd name="T31" fmla="*/ 209 h 270"/>
                  <a:gd name="T32" fmla="*/ 8 w 269"/>
                  <a:gd name="T33" fmla="*/ 187 h 270"/>
                  <a:gd name="T34" fmla="*/ 0 w 269"/>
                  <a:gd name="T35" fmla="*/ 161 h 270"/>
                  <a:gd name="T36" fmla="*/ 0 w 269"/>
                  <a:gd name="T37" fmla="*/ 135 h 270"/>
                  <a:gd name="T38" fmla="*/ 0 w 269"/>
                  <a:gd name="T39" fmla="*/ 135 h 270"/>
                  <a:gd name="T40" fmla="*/ 0 w 269"/>
                  <a:gd name="T41" fmla="*/ 109 h 270"/>
                  <a:gd name="T42" fmla="*/ 8 w 269"/>
                  <a:gd name="T43" fmla="*/ 83 h 270"/>
                  <a:gd name="T44" fmla="*/ 21 w 269"/>
                  <a:gd name="T45" fmla="*/ 61 h 270"/>
                  <a:gd name="T46" fmla="*/ 39 w 269"/>
                  <a:gd name="T47" fmla="*/ 39 h 270"/>
                  <a:gd name="T48" fmla="*/ 60 w 269"/>
                  <a:gd name="T49" fmla="*/ 22 h 270"/>
                  <a:gd name="T50" fmla="*/ 82 w 269"/>
                  <a:gd name="T51" fmla="*/ 13 h 270"/>
                  <a:gd name="T52" fmla="*/ 108 w 269"/>
                  <a:gd name="T53" fmla="*/ 5 h 270"/>
                  <a:gd name="T54" fmla="*/ 134 w 269"/>
                  <a:gd name="T55" fmla="*/ 0 h 270"/>
                  <a:gd name="T56" fmla="*/ 134 w 269"/>
                  <a:gd name="T57" fmla="*/ 0 h 270"/>
                  <a:gd name="T58" fmla="*/ 160 w 269"/>
                  <a:gd name="T59" fmla="*/ 5 h 270"/>
                  <a:gd name="T60" fmla="*/ 186 w 269"/>
                  <a:gd name="T61" fmla="*/ 13 h 270"/>
                  <a:gd name="T62" fmla="*/ 208 w 269"/>
                  <a:gd name="T63" fmla="*/ 22 h 270"/>
                  <a:gd name="T64" fmla="*/ 230 w 269"/>
                  <a:gd name="T65" fmla="*/ 39 h 270"/>
                  <a:gd name="T66" fmla="*/ 247 w 269"/>
                  <a:gd name="T67" fmla="*/ 61 h 270"/>
                  <a:gd name="T68" fmla="*/ 256 w 269"/>
                  <a:gd name="T69" fmla="*/ 83 h 270"/>
                  <a:gd name="T70" fmla="*/ 264 w 269"/>
                  <a:gd name="T71" fmla="*/ 109 h 270"/>
                  <a:gd name="T72" fmla="*/ 269 w 269"/>
                  <a:gd name="T73" fmla="*/ 135 h 270"/>
                  <a:gd name="T74" fmla="*/ 269 w 269"/>
                  <a:gd name="T75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70">
                    <a:moveTo>
                      <a:pt x="269" y="135"/>
                    </a:moveTo>
                    <a:lnTo>
                      <a:pt x="269" y="135"/>
                    </a:lnTo>
                    <a:lnTo>
                      <a:pt x="264" y="161"/>
                    </a:lnTo>
                    <a:lnTo>
                      <a:pt x="256" y="187"/>
                    </a:lnTo>
                    <a:lnTo>
                      <a:pt x="247" y="209"/>
                    </a:lnTo>
                    <a:lnTo>
                      <a:pt x="230" y="230"/>
                    </a:lnTo>
                    <a:lnTo>
                      <a:pt x="208" y="248"/>
                    </a:lnTo>
                    <a:lnTo>
                      <a:pt x="186" y="261"/>
                    </a:lnTo>
                    <a:lnTo>
                      <a:pt x="160" y="270"/>
                    </a:lnTo>
                    <a:lnTo>
                      <a:pt x="134" y="270"/>
                    </a:lnTo>
                    <a:lnTo>
                      <a:pt x="134" y="270"/>
                    </a:lnTo>
                    <a:lnTo>
                      <a:pt x="108" y="270"/>
                    </a:lnTo>
                    <a:lnTo>
                      <a:pt x="82" y="261"/>
                    </a:lnTo>
                    <a:lnTo>
                      <a:pt x="60" y="248"/>
                    </a:lnTo>
                    <a:lnTo>
                      <a:pt x="39" y="230"/>
                    </a:lnTo>
                    <a:lnTo>
                      <a:pt x="21" y="209"/>
                    </a:lnTo>
                    <a:lnTo>
                      <a:pt x="8" y="187"/>
                    </a:lnTo>
                    <a:lnTo>
                      <a:pt x="0" y="161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09"/>
                    </a:lnTo>
                    <a:lnTo>
                      <a:pt x="8" y="83"/>
                    </a:lnTo>
                    <a:lnTo>
                      <a:pt x="21" y="61"/>
                    </a:lnTo>
                    <a:lnTo>
                      <a:pt x="39" y="39"/>
                    </a:lnTo>
                    <a:lnTo>
                      <a:pt x="60" y="22"/>
                    </a:lnTo>
                    <a:lnTo>
                      <a:pt x="82" y="13"/>
                    </a:lnTo>
                    <a:lnTo>
                      <a:pt x="108" y="5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60" y="5"/>
                    </a:lnTo>
                    <a:lnTo>
                      <a:pt x="186" y="13"/>
                    </a:lnTo>
                    <a:lnTo>
                      <a:pt x="208" y="22"/>
                    </a:lnTo>
                    <a:lnTo>
                      <a:pt x="230" y="39"/>
                    </a:lnTo>
                    <a:lnTo>
                      <a:pt x="247" y="61"/>
                    </a:lnTo>
                    <a:lnTo>
                      <a:pt x="256" y="83"/>
                    </a:lnTo>
                    <a:lnTo>
                      <a:pt x="264" y="109"/>
                    </a:lnTo>
                    <a:lnTo>
                      <a:pt x="269" y="135"/>
                    </a:lnTo>
                    <a:lnTo>
                      <a:pt x="269" y="135"/>
                    </a:lnTo>
                    <a:close/>
                  </a:path>
                </a:pathLst>
              </a:custGeom>
              <a:noFill/>
              <a:ln w="3302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831695-C028-D392-8805-025E8CED0AC6}"/>
                </a:ext>
              </a:extLst>
            </p:cNvPr>
            <p:cNvSpPr txBox="1"/>
            <p:nvPr/>
          </p:nvSpPr>
          <p:spPr>
            <a:xfrm>
              <a:off x="8921525" y="5558741"/>
              <a:ext cx="1061765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900" b="1" dirty="0">
                  <a:solidFill>
                    <a:schemeClr val="tx1"/>
                  </a:solidFill>
                </a:rPr>
                <a:t>모델</a:t>
              </a:r>
              <a:r>
                <a:rPr kumimoji="1" lang="en-US" altLang="ko-KR" sz="900" b="1" dirty="0">
                  <a:solidFill>
                    <a:schemeClr val="tx1"/>
                  </a:solidFill>
                </a:rPr>
                <a:t>(M)</a:t>
              </a:r>
              <a:endParaRPr lang="ko-Kore-KR" altLang="en-US" sz="9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A217BA-043D-7BB5-D0E2-6C5A4DC34146}"/>
                </a:ext>
              </a:extLst>
            </p:cNvPr>
            <p:cNvSpPr txBox="1"/>
            <p:nvPr/>
          </p:nvSpPr>
          <p:spPr>
            <a:xfrm>
              <a:off x="6597352" y="2238985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(2)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요청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B03C202-09A1-9BB8-9D0C-C3C8A1980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15257" y="2976841"/>
              <a:ext cx="2132554" cy="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FF74CE-A084-8198-3803-5417465A328E}"/>
                </a:ext>
              </a:extLst>
            </p:cNvPr>
            <p:cNvSpPr txBox="1"/>
            <p:nvPr/>
          </p:nvSpPr>
          <p:spPr>
            <a:xfrm>
              <a:off x="6582301" y="300896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(4)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모델과 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30" name="그룹 272">
              <a:extLst>
                <a:ext uri="{FF2B5EF4-FFF2-40B4-BE49-F238E27FC236}">
                  <a16:creationId xmlns:a16="http://schemas.microsoft.com/office/drawing/2014/main" id="{78BB4E8A-C177-23A2-941F-60852425CCD0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9" name="Rectangle 110">
                <a:extLst>
                  <a:ext uri="{FF2B5EF4-FFF2-40B4-BE49-F238E27FC236}">
                    <a16:creationId xmlns:a16="http://schemas.microsoft.com/office/drawing/2014/main" id="{1D1643C0-0F87-E186-D412-D0BEDA6B6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rgbClr val="FFFFFF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50" name="Line 111">
                <a:extLst>
                  <a:ext uri="{FF2B5EF4-FFF2-40B4-BE49-F238E27FC236}">
                    <a16:creationId xmlns:a16="http://schemas.microsoft.com/office/drawing/2014/main" id="{D9270DC9-5922-8AFE-B0D0-6F86FA13C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1" name="Line 112">
                <a:extLst>
                  <a:ext uri="{FF2B5EF4-FFF2-40B4-BE49-F238E27FC236}">
                    <a16:creationId xmlns:a16="http://schemas.microsoft.com/office/drawing/2014/main" id="{7E5BA5D2-F8FF-37F8-9EE9-6FC3D2DAA8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2" name="Line 113">
                <a:extLst>
                  <a:ext uri="{FF2B5EF4-FFF2-40B4-BE49-F238E27FC236}">
                    <a16:creationId xmlns:a16="http://schemas.microsoft.com/office/drawing/2014/main" id="{0592BF1E-1D93-1EE6-6AF5-D9CEFADEED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53" name="Line 114">
                <a:extLst>
                  <a:ext uri="{FF2B5EF4-FFF2-40B4-BE49-F238E27FC236}">
                    <a16:creationId xmlns:a16="http://schemas.microsoft.com/office/drawing/2014/main" id="{296C42EC-308D-B5D4-59F0-DE2EC31D0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1" name="그룹 272">
              <a:extLst>
                <a:ext uri="{FF2B5EF4-FFF2-40B4-BE49-F238E27FC236}">
                  <a16:creationId xmlns:a16="http://schemas.microsoft.com/office/drawing/2014/main" id="{62957B90-24B6-7858-5C81-A9B4D29440C1}"/>
                </a:ext>
              </a:extLst>
            </p:cNvPr>
            <p:cNvGrpSpPr/>
            <p:nvPr/>
          </p:nvGrpSpPr>
          <p:grpSpPr>
            <a:xfrm>
              <a:off x="4586076" y="4483578"/>
              <a:ext cx="977031" cy="847565"/>
              <a:chOff x="34045525" y="-11769725"/>
              <a:chExt cx="1268413" cy="1103313"/>
            </a:xfrm>
          </p:grpSpPr>
          <p:sp>
            <p:nvSpPr>
              <p:cNvPr id="44" name="Rectangle 110">
                <a:extLst>
                  <a:ext uri="{FF2B5EF4-FFF2-40B4-BE49-F238E27FC236}">
                    <a16:creationId xmlns:a16="http://schemas.microsoft.com/office/drawing/2014/main" id="{F7BC530E-44B8-2F4E-20FE-3D2651FAD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5" name="Line 111">
                <a:extLst>
                  <a:ext uri="{FF2B5EF4-FFF2-40B4-BE49-F238E27FC236}">
                    <a16:creationId xmlns:a16="http://schemas.microsoft.com/office/drawing/2014/main" id="{65140C65-89EC-957B-CE67-053876804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6" name="Line 112">
                <a:extLst>
                  <a:ext uri="{FF2B5EF4-FFF2-40B4-BE49-F238E27FC236}">
                    <a16:creationId xmlns:a16="http://schemas.microsoft.com/office/drawing/2014/main" id="{3A1CAB81-4868-863F-6F27-9349DEE2B6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7" name="Line 113">
                <a:extLst>
                  <a:ext uri="{FF2B5EF4-FFF2-40B4-BE49-F238E27FC236}">
                    <a16:creationId xmlns:a16="http://schemas.microsoft.com/office/drawing/2014/main" id="{ECA734CF-2EF6-840D-89CB-7C08FA9DDD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8" name="Line 114">
                <a:extLst>
                  <a:ext uri="{FF2B5EF4-FFF2-40B4-BE49-F238E27FC236}">
                    <a16:creationId xmlns:a16="http://schemas.microsoft.com/office/drawing/2014/main" id="{56CE13B6-E999-E783-7A73-834E40010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grpSp>
          <p:nvGrpSpPr>
            <p:cNvPr id="32" name="그룹 272">
              <a:extLst>
                <a:ext uri="{FF2B5EF4-FFF2-40B4-BE49-F238E27FC236}">
                  <a16:creationId xmlns:a16="http://schemas.microsoft.com/office/drawing/2014/main" id="{39077AD9-93F1-D8FA-90A0-7EB39D191CAC}"/>
                </a:ext>
              </a:extLst>
            </p:cNvPr>
            <p:cNvGrpSpPr/>
            <p:nvPr/>
          </p:nvGrpSpPr>
          <p:grpSpPr>
            <a:xfrm>
              <a:off x="4790206" y="4693948"/>
              <a:ext cx="977031" cy="847565"/>
              <a:chOff x="34045525" y="-11769725"/>
              <a:chExt cx="1268413" cy="1103313"/>
            </a:xfrm>
          </p:grpSpPr>
          <p:sp>
            <p:nvSpPr>
              <p:cNvPr id="39" name="Rectangle 110">
                <a:extLst>
                  <a:ext uri="{FF2B5EF4-FFF2-40B4-BE49-F238E27FC236}">
                    <a16:creationId xmlns:a16="http://schemas.microsoft.com/office/drawing/2014/main" id="{76FCB9AF-B623-AC66-2653-E699A0D42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5525" y="-11769725"/>
                <a:ext cx="1268413" cy="1103313"/>
              </a:xfrm>
              <a:prstGeom prst="rect">
                <a:avLst/>
              </a:prstGeom>
              <a:solidFill>
                <a:schemeClr val="bg1"/>
              </a:solidFill>
              <a:ln w="33020">
                <a:solidFill>
                  <a:schemeClr val="bg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/>
              </a:p>
            </p:txBody>
          </p:sp>
          <p:sp>
            <p:nvSpPr>
              <p:cNvPr id="40" name="Line 111">
                <a:extLst>
                  <a:ext uri="{FF2B5EF4-FFF2-40B4-BE49-F238E27FC236}">
                    <a16:creationId xmlns:a16="http://schemas.microsoft.com/office/drawing/2014/main" id="{741945F5-D4C6-2E61-7CA0-F08FA12F5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45525" y="-11604625"/>
                <a:ext cx="126841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1" name="Line 112">
                <a:extLst>
                  <a:ext uri="{FF2B5EF4-FFF2-40B4-BE49-F238E27FC236}">
                    <a16:creationId xmlns:a16="http://schemas.microsoft.com/office/drawing/2014/main" id="{0E38915C-A042-7496-8574-0219030CC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8075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2" name="Line 113">
                <a:extLst>
                  <a:ext uri="{FF2B5EF4-FFF2-40B4-BE49-F238E27FC236}">
                    <a16:creationId xmlns:a16="http://schemas.microsoft.com/office/drawing/2014/main" id="{A54ADF8D-5CCC-D0B8-7535-93B3F8B6E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9200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  <p:sp>
            <p:nvSpPr>
              <p:cNvPr id="43" name="Line 114">
                <a:extLst>
                  <a:ext uri="{FF2B5EF4-FFF2-40B4-BE49-F238E27FC236}">
                    <a16:creationId xmlns:a16="http://schemas.microsoft.com/office/drawing/2014/main" id="{C4C5565E-4AC2-6FEE-20F2-69C721139A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48737" y="-11687175"/>
                <a:ext cx="55563" cy="0"/>
              </a:xfrm>
              <a:prstGeom prst="line">
                <a:avLst/>
              </a:prstGeom>
              <a:noFill/>
              <a:ln w="33020">
                <a:solidFill>
                  <a:schemeClr val="bg2">
                    <a:lumMod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05B24E-4F3B-3A94-D6DF-9BE7A53D285A}"/>
                </a:ext>
              </a:extLst>
            </p:cNvPr>
            <p:cNvSpPr txBox="1"/>
            <p:nvPr/>
          </p:nvSpPr>
          <p:spPr>
            <a:xfrm>
              <a:off x="6269009" y="4504053"/>
              <a:ext cx="1692107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참조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DD949181-657A-BB66-D5BB-83718EEAA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099" y="3418105"/>
              <a:ext cx="0" cy="704247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CB3DD55-9D6D-E759-AE03-02967D9FB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883" y="3418105"/>
              <a:ext cx="0" cy="666386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F8FC6E-2A9B-2499-8273-07E19A1FA8A4}"/>
                </a:ext>
              </a:extLst>
            </p:cNvPr>
            <p:cNvSpPr txBox="1"/>
            <p:nvPr/>
          </p:nvSpPr>
          <p:spPr>
            <a:xfrm>
              <a:off x="3416314" y="3530492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(5)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모델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63E262-6B12-61DE-7A46-354B7A2D6111}"/>
                </a:ext>
              </a:extLst>
            </p:cNvPr>
            <p:cNvSpPr txBox="1"/>
            <p:nvPr/>
          </p:nvSpPr>
          <p:spPr>
            <a:xfrm>
              <a:off x="4920865" y="3544194"/>
              <a:ext cx="1716064" cy="394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(6)</a:t>
              </a:r>
              <a:r>
                <a:rPr kumimoji="1" lang="ko-KR" altLang="en-US" sz="9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생성</a:t>
              </a:r>
              <a:endParaRPr lang="ko-Kore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89" y="352599"/>
            <a:ext cx="11011422" cy="1325563"/>
          </a:xfrm>
        </p:spPr>
        <p:txBody>
          <a:bodyPr>
            <a:normAutofit/>
          </a:bodyPr>
          <a:lstStyle/>
          <a:p>
            <a:r>
              <a:rPr kumimoji="1" lang="en" altLang="ko-KR" sz="3600" dirty="0">
                <a:latin typeface="NanumGothic" panose="020D0604000000000000" pitchFamily="34" charset="-127"/>
              </a:rPr>
              <a:t>(7)HTTP </a:t>
            </a:r>
            <a:r>
              <a:rPr kumimoji="1" lang="ko-KR" altLang="en-US" sz="3600" dirty="0">
                <a:latin typeface="NanumGothic" panose="020D0604000000000000" pitchFamily="34" charset="-127"/>
              </a:rPr>
              <a:t>응답 돌려주기</a:t>
            </a:r>
            <a:endParaRPr kumimoji="1" lang="ko-Kore-KR" altLang="en-US" sz="36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BB68F778-826A-EE43-0A6E-6EF44AFA3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659" y="4604705"/>
            <a:ext cx="10348234" cy="13137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/>
              <a:t>뷰 생성되면 후처리기의 작업이 있는지 확인 후 </a:t>
            </a:r>
            <a:r>
              <a:rPr kumimoji="1" lang="ko-KR" altLang="en-US" sz="1400" dirty="0" err="1"/>
              <a:t>서블릿</a:t>
            </a:r>
            <a:r>
              <a:rPr kumimoji="1" lang="ko-KR" altLang="en-US" sz="1400" dirty="0"/>
              <a:t> 컨테이너에게 돌려줌</a:t>
            </a:r>
            <a:endParaRPr kumimoji="1" lang="en-US" altLang="ko-KR" sz="1400" dirty="0">
              <a:latin typeface="NanumGothic" panose="020D0604000000000000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026873E-B3C7-DB96-545B-765BFF419502}"/>
              </a:ext>
            </a:extLst>
          </p:cNvPr>
          <p:cNvCxnSpPr>
            <a:cxnSpLocks/>
          </p:cNvCxnSpPr>
          <p:nvPr/>
        </p:nvCxnSpPr>
        <p:spPr>
          <a:xfrm flipV="1">
            <a:off x="6135184" y="2227252"/>
            <a:ext cx="1160640" cy="9607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5E7140A-755D-48AF-8546-C9BD8A054A24}"/>
              </a:ext>
            </a:extLst>
          </p:cNvPr>
          <p:cNvSpPr txBox="1"/>
          <p:nvPr/>
        </p:nvSpPr>
        <p:spPr>
          <a:xfrm>
            <a:off x="4843232" y="2334556"/>
            <a:ext cx="120019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900" b="1" dirty="0">
                <a:solidFill>
                  <a:schemeClr val="bg1"/>
                </a:solidFill>
                <a:latin typeface="NanumGothic" panose="020D0604000000000000" pitchFamily="34" charset="-127"/>
              </a:rPr>
              <a:t>DispatcherServlet</a:t>
            </a:r>
            <a:endParaRPr lang="ko-Kore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8E71F5-0550-4629-A78D-67BD2625E9E3}"/>
              </a:ext>
            </a:extLst>
          </p:cNvPr>
          <p:cNvSpPr txBox="1"/>
          <p:nvPr/>
        </p:nvSpPr>
        <p:spPr>
          <a:xfrm>
            <a:off x="7731038" y="2847036"/>
            <a:ext cx="656864" cy="23083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(3)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생성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049E60-C408-4BD9-8955-A15773A50B3E}"/>
              </a:ext>
            </a:extLst>
          </p:cNvPr>
          <p:cNvSpPr txBox="1"/>
          <p:nvPr/>
        </p:nvSpPr>
        <p:spPr>
          <a:xfrm>
            <a:off x="3452527" y="2017288"/>
            <a:ext cx="10351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ore-KR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HTTP</a:t>
            </a:r>
            <a:r>
              <a:rPr kumimoji="1" lang="ko-KR" altLang="en-US" sz="9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요청</a:t>
            </a:r>
            <a:endParaRPr lang="ko-Kore-KR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673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</a:rPr>
              <a:t>DispatcherServlet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이란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?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AB843-597B-4AA7-B600-9610653C8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3741" cy="4351338"/>
          </a:xfrm>
        </p:spPr>
        <p:txBody>
          <a:bodyPr>
            <a:normAutofit/>
          </a:bodyPr>
          <a:lstStyle/>
          <a:p>
            <a:r>
              <a:rPr lang="en-US" altLang="ko-Kore-KR" sz="1800" dirty="0">
                <a:solidFill>
                  <a:srgbClr val="000000"/>
                </a:solidFill>
                <a:effectLst/>
              </a:rPr>
              <a:t>Spring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의 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Front Controller 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역할</a:t>
            </a:r>
            <a:endParaRPr lang="en-US" altLang="ko-KR" sz="1800" dirty="0">
              <a:solidFill>
                <a:srgbClr val="000000"/>
              </a:solidFill>
              <a:effectLst/>
            </a:endParaRPr>
          </a:p>
          <a:p>
            <a:r>
              <a:rPr lang="en-US" altLang="ko-Kore-KR" sz="1800" dirty="0">
                <a:solidFill>
                  <a:srgbClr val="000000"/>
                </a:solidFill>
                <a:effectLst/>
              </a:rPr>
              <a:t>HTTP 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요청을 받아 해당 요청을 처리하고 응답을 반환하는 역할</a:t>
            </a:r>
            <a:endParaRPr lang="en-US" altLang="ko-KR" sz="1800" dirty="0">
              <a:solidFill>
                <a:srgbClr val="000000"/>
              </a:solidFill>
              <a:effectLst/>
            </a:endParaRPr>
          </a:p>
          <a:p>
            <a:r>
              <a:rPr lang="en-US" altLang="ko-Kore-KR" sz="1800" dirty="0" err="1">
                <a:solidFill>
                  <a:srgbClr val="000000"/>
                </a:solidFill>
                <a:effectLst/>
              </a:rPr>
              <a:t>DispatcherServlet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도 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Servlet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을 상속 받고 있음</a:t>
            </a:r>
            <a:endParaRPr lang="en" altLang="ko-Kore-KR" sz="1800" dirty="0">
              <a:solidFill>
                <a:srgbClr val="000000"/>
              </a:solidFill>
              <a:effectLst/>
            </a:endParaRPr>
          </a:p>
          <a:p>
            <a:r>
              <a:rPr lang="en-US" altLang="ko-Kore-KR" sz="1800" dirty="0">
                <a:solidFill>
                  <a:srgbClr val="000000"/>
                </a:solidFill>
                <a:effectLst/>
              </a:rPr>
              <a:t>Servlet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의 생명주기와 비슷하게 흘러감</a:t>
            </a:r>
            <a:endParaRPr lang="en" altLang="ko-Kore-KR" sz="180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276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42F062-CBB1-4E20-B0D4-0889719F9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3429000"/>
            <a:ext cx="8345714" cy="263724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06BAB43-F4EE-43BC-BCCA-C06E045BE0C9}"/>
              </a:ext>
            </a:extLst>
          </p:cNvPr>
          <p:cNvCxnSpPr>
            <a:cxnSpLocks/>
          </p:cNvCxnSpPr>
          <p:nvPr/>
        </p:nvCxnSpPr>
        <p:spPr>
          <a:xfrm>
            <a:off x="1981200" y="4047014"/>
            <a:ext cx="0" cy="33067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0F5C4D5-8CF3-4CBF-91CE-AD41A5F88232}"/>
              </a:ext>
            </a:extLst>
          </p:cNvPr>
          <p:cNvCxnSpPr>
            <a:cxnSpLocks/>
          </p:cNvCxnSpPr>
          <p:nvPr/>
        </p:nvCxnSpPr>
        <p:spPr>
          <a:xfrm>
            <a:off x="1977390" y="4675233"/>
            <a:ext cx="0" cy="33067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CFEBD16-9059-4E6B-BCAE-E1239DF3F6D2}"/>
              </a:ext>
            </a:extLst>
          </p:cNvPr>
          <p:cNvCxnSpPr>
            <a:cxnSpLocks/>
          </p:cNvCxnSpPr>
          <p:nvPr/>
        </p:nvCxnSpPr>
        <p:spPr>
          <a:xfrm>
            <a:off x="1977390" y="5300073"/>
            <a:ext cx="0" cy="33067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9169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 err="1">
                <a:latin typeface="NanumGothic" panose="020D0604000000000000" pitchFamily="34" charset="-127"/>
              </a:rPr>
              <a:t>DispatcherServlet.doDispatch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FD1D4E-F8E8-46F2-81E1-E99E2E844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22"/>
          <a:stretch/>
        </p:blipFill>
        <p:spPr>
          <a:xfrm>
            <a:off x="972000" y="1692000"/>
            <a:ext cx="9850329" cy="20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25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E2797E1-60FC-5220-CEAB-5B4A7B28F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93948"/>
            <a:ext cx="10515600" cy="47010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altLang="ko-KR" sz="2400" b="1" dirty="0">
                <a:latin typeface="NanumGothic" panose="020D0604000000000000" pitchFamily="34" charset="-127"/>
              </a:rPr>
              <a:t>“</a:t>
            </a:r>
            <a:r>
              <a:rPr lang="ko-KR" altLang="en-US" sz="2400" b="1" dirty="0">
                <a:latin typeface="NanumGothic" panose="020D0604000000000000" pitchFamily="34" charset="-127"/>
              </a:rPr>
              <a:t>자바 엔터프라이즈 개발을 편하게 해주는 오픈소스 경량급 애플리케이션 프레임워크</a:t>
            </a:r>
            <a:r>
              <a:rPr lang="en-US" altLang="ko-KR" sz="2400" b="1" dirty="0">
                <a:latin typeface="NanumGothic" panose="020D0604000000000000" pitchFamily="34" charset="-127"/>
              </a:rPr>
              <a:t>”</a:t>
            </a:r>
            <a:endParaRPr lang="ko-Kore-KR" altLang="en-US" sz="2400" b="1" dirty="0">
              <a:latin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BC51B-185E-A5CE-BD90-7C1245413422}"/>
              </a:ext>
            </a:extLst>
          </p:cNvPr>
          <p:cNvSpPr txBox="1"/>
          <p:nvPr/>
        </p:nvSpPr>
        <p:spPr>
          <a:xfrm>
            <a:off x="9757505" y="6440394"/>
            <a:ext cx="2264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1-2. Spring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목적</a:t>
            </a:r>
            <a:endParaRPr kumimoji="1"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7418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F7785C-E691-4260-8005-514111C88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692000"/>
            <a:ext cx="9375494" cy="470649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C6E9C54-02A3-4FA2-AB3A-53452743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4000" dirty="0" err="1">
                <a:latin typeface="NanumGothic" panose="020D0604000000000000" pitchFamily="34" charset="-127"/>
              </a:rPr>
              <a:t>DispatcherServlet.doDispatch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67575B-1ED5-4B54-B546-A1FD86B763A6}"/>
              </a:ext>
            </a:extLst>
          </p:cNvPr>
          <p:cNvGrpSpPr/>
          <p:nvPr/>
        </p:nvGrpSpPr>
        <p:grpSpPr>
          <a:xfrm>
            <a:off x="1743460" y="2741422"/>
            <a:ext cx="1101673" cy="293390"/>
            <a:chOff x="4595544" y="2458068"/>
            <a:chExt cx="1682416" cy="359585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69C42FB-8D5E-4FFB-AD41-86D28E1F5ADC}"/>
                </a:ext>
              </a:extLst>
            </p:cNvPr>
            <p:cNvSpPr/>
            <p:nvPr/>
          </p:nvSpPr>
          <p:spPr>
            <a:xfrm>
              <a:off x="4595546" y="2458068"/>
              <a:ext cx="1682414" cy="359585"/>
            </a:xfrm>
            <a:prstGeom prst="rect">
              <a:avLst/>
            </a:prstGeom>
            <a:grp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235DD8E-F412-4077-BB30-336D5F098E10}"/>
                </a:ext>
              </a:extLst>
            </p:cNvPr>
            <p:cNvSpPr/>
            <p:nvPr/>
          </p:nvSpPr>
          <p:spPr>
            <a:xfrm>
              <a:off x="4595544" y="2465294"/>
              <a:ext cx="1562327" cy="30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kumimoji="1" lang="en-US" altLang="ko-KR" sz="1000" b="1">
                  <a:latin typeface="+mn-ea"/>
                </a:rPr>
                <a:t>1. </a:t>
              </a:r>
              <a:r>
                <a:rPr kumimoji="1" lang="ko-KR" altLang="en-US" sz="1000" b="1">
                  <a:latin typeface="+mn-ea"/>
                </a:rPr>
                <a:t>핸들러 조회</a:t>
              </a:r>
              <a:endParaRPr lang="ko-KR" altLang="en-US" sz="1000" b="1">
                <a:latin typeface="+mn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E69D107-2066-4385-B51E-569486E94B01}"/>
              </a:ext>
            </a:extLst>
          </p:cNvPr>
          <p:cNvGrpSpPr/>
          <p:nvPr/>
        </p:nvGrpSpPr>
        <p:grpSpPr>
          <a:xfrm>
            <a:off x="1743459" y="3616610"/>
            <a:ext cx="3514342" cy="293390"/>
            <a:chOff x="4595544" y="2458068"/>
            <a:chExt cx="5366914" cy="359585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6D93A69-E8AA-45FD-A8A3-7ACC79DDC492}"/>
                </a:ext>
              </a:extLst>
            </p:cNvPr>
            <p:cNvSpPr/>
            <p:nvPr/>
          </p:nvSpPr>
          <p:spPr>
            <a:xfrm>
              <a:off x="4595546" y="2458068"/>
              <a:ext cx="5366912" cy="359585"/>
            </a:xfrm>
            <a:prstGeom prst="rect">
              <a:avLst/>
            </a:prstGeom>
            <a:grp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05F0275-D15D-4850-8980-D606CA0AE220}"/>
                </a:ext>
              </a:extLst>
            </p:cNvPr>
            <p:cNvSpPr/>
            <p:nvPr/>
          </p:nvSpPr>
          <p:spPr>
            <a:xfrm>
              <a:off x="4595544" y="2465294"/>
              <a:ext cx="5187844" cy="30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+mn-ea"/>
                </a:rPr>
                <a:t>2.</a:t>
              </a:r>
              <a:r>
                <a:rPr lang="ko-KR" altLang="en-US" sz="1000" b="1">
                  <a:latin typeface="+mn-ea"/>
                </a:rPr>
                <a:t>핸들러 어댑터 조회 </a:t>
              </a:r>
              <a:r>
                <a:rPr lang="en-US" altLang="ko-KR" sz="1000" b="1">
                  <a:latin typeface="+mn-ea"/>
                </a:rPr>
                <a:t>- </a:t>
              </a:r>
              <a:r>
                <a:rPr lang="ko-KR" altLang="en-US" sz="1000" b="1">
                  <a:latin typeface="+mn-ea"/>
                </a:rPr>
                <a:t>핸들러를 처리할 수 있는 어댑터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6188E69-65FC-489F-B1AD-C9A6CBF1E6B3}"/>
              </a:ext>
            </a:extLst>
          </p:cNvPr>
          <p:cNvGrpSpPr/>
          <p:nvPr/>
        </p:nvGrpSpPr>
        <p:grpSpPr>
          <a:xfrm>
            <a:off x="1743459" y="4481870"/>
            <a:ext cx="5551520" cy="293390"/>
            <a:chOff x="4595544" y="2458068"/>
            <a:chExt cx="8477983" cy="359585"/>
          </a:xfrm>
          <a:solidFill>
            <a:schemeClr val="bg1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712E62A-281D-4FB7-83A5-F431148CF900}"/>
                </a:ext>
              </a:extLst>
            </p:cNvPr>
            <p:cNvSpPr/>
            <p:nvPr/>
          </p:nvSpPr>
          <p:spPr>
            <a:xfrm>
              <a:off x="4595546" y="2458068"/>
              <a:ext cx="8350601" cy="359585"/>
            </a:xfrm>
            <a:prstGeom prst="rect">
              <a:avLst/>
            </a:prstGeom>
            <a:grp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D4CE250-7FF0-4CE3-A233-5FCBAF17119C}"/>
                </a:ext>
              </a:extLst>
            </p:cNvPr>
            <p:cNvSpPr/>
            <p:nvPr/>
          </p:nvSpPr>
          <p:spPr>
            <a:xfrm>
              <a:off x="4595544" y="2465294"/>
              <a:ext cx="8477983" cy="30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+mn-ea"/>
                </a:rPr>
                <a:t>3.</a:t>
              </a:r>
              <a:r>
                <a:rPr lang="ko-KR" altLang="en-US" sz="1000" b="1">
                  <a:latin typeface="+mn-ea"/>
                </a:rPr>
                <a:t>핸들러 어댑터 실행 </a:t>
              </a:r>
              <a:r>
                <a:rPr lang="en-US" altLang="ko-KR" sz="1000" b="1">
                  <a:latin typeface="+mn-ea"/>
                </a:rPr>
                <a:t>-&gt; 4. </a:t>
              </a:r>
              <a:r>
                <a:rPr lang="ko-KR" altLang="en-US" sz="1000" b="1">
                  <a:latin typeface="+mn-ea"/>
                </a:rPr>
                <a:t>핸들러 어댑터를 통해 핸들러 실행 </a:t>
              </a:r>
              <a:r>
                <a:rPr lang="en-US" altLang="ko-KR" sz="1000" b="1">
                  <a:latin typeface="+mn-ea"/>
                </a:rPr>
                <a:t>-&gt; 5. ModelAndView </a:t>
              </a:r>
              <a:r>
                <a:rPr lang="ko-KR" altLang="en-US" sz="1000" b="1">
                  <a:latin typeface="+mn-ea"/>
                </a:rPr>
                <a:t>반환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71E90C6-4884-4BCD-B212-724676095585}"/>
              </a:ext>
            </a:extLst>
          </p:cNvPr>
          <p:cNvGrpSpPr/>
          <p:nvPr/>
        </p:nvGrpSpPr>
        <p:grpSpPr>
          <a:xfrm>
            <a:off x="1743459" y="5347130"/>
            <a:ext cx="1517901" cy="293390"/>
            <a:chOff x="4595544" y="2458068"/>
            <a:chExt cx="8350604" cy="359585"/>
          </a:xfrm>
          <a:solidFill>
            <a:schemeClr val="bg1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E637D4B-B1D8-4E37-B783-68E8AFE5AA3D}"/>
                </a:ext>
              </a:extLst>
            </p:cNvPr>
            <p:cNvSpPr/>
            <p:nvPr/>
          </p:nvSpPr>
          <p:spPr>
            <a:xfrm>
              <a:off x="4595546" y="2458068"/>
              <a:ext cx="8350602" cy="359585"/>
            </a:xfrm>
            <a:prstGeom prst="rect">
              <a:avLst/>
            </a:prstGeom>
            <a:grp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DA49F26-8494-4180-B98F-6DE21E3BE68C}"/>
                </a:ext>
              </a:extLst>
            </p:cNvPr>
            <p:cNvSpPr/>
            <p:nvPr/>
          </p:nvSpPr>
          <p:spPr>
            <a:xfrm>
              <a:off x="4595544" y="2465294"/>
              <a:ext cx="2333452" cy="30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+mn-ea"/>
                </a:rPr>
                <a:t>/* View </a:t>
              </a:r>
              <a:r>
                <a:rPr lang="ko-KR" altLang="en-US" sz="1000" b="1">
                  <a:latin typeface="+mn-ea"/>
                </a:rPr>
                <a:t>관련 메소드 </a:t>
              </a:r>
              <a:r>
                <a:rPr lang="en-US" altLang="ko-KR" sz="1000" b="1">
                  <a:latin typeface="+mn-ea"/>
                </a:rPr>
                <a:t>*/</a:t>
              </a:r>
              <a:endParaRPr lang="ko-KR" altLang="en-US" sz="1000" b="1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7888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6E5BF8-7F22-4DA6-B48F-3BFEDCDE0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13"/>
          <a:stretch/>
        </p:blipFill>
        <p:spPr>
          <a:xfrm>
            <a:off x="972000" y="1728000"/>
            <a:ext cx="10515600" cy="433713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E51E06B-9087-4908-9226-5CCC84B85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>
                <a:latin typeface="NanumGothic" panose="020D0604000000000000" pitchFamily="34" charset="-127"/>
              </a:rPr>
              <a:t>뷰 렌더링 함수 호출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5058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F9220B-DDAC-4EE1-A2F0-DCAD0047F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43" y="214354"/>
            <a:ext cx="9851329" cy="62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42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</a:rPr>
              <a:t>DispatcherServlet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의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DI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전략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2BD5E8-C14E-4972-8FC8-7EC468B5D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72"/>
          <a:stretch/>
        </p:blipFill>
        <p:spPr>
          <a:xfrm>
            <a:off x="972000" y="1692000"/>
            <a:ext cx="10183680" cy="34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065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000" err="1">
                <a:latin typeface="NanumGothic" panose="020D0604000000000000" pitchFamily="34" charset="-127"/>
              </a:rPr>
              <a:t>HandlerMapping</a:t>
            </a:r>
            <a:r>
              <a:rPr kumimoji="1" lang="en-US" altLang="ko-Kore-KR" sz="4000">
                <a:latin typeface="NanumGothic" panose="020D0604000000000000" pitchFamily="34" charset="-127"/>
              </a:rPr>
              <a:t> </a:t>
            </a:r>
            <a:r>
              <a:rPr kumimoji="1" lang="ko-KR" altLang="en-US" sz="4000">
                <a:latin typeface="NanumGothic" panose="020D0604000000000000" pitchFamily="34" charset="-127"/>
              </a:rPr>
              <a:t>전략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AB843-597B-4AA7-B600-9610653C8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3741" cy="4351338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</a:rPr>
              <a:t>URL</a:t>
            </a:r>
            <a:r>
              <a:rPr lang="ko-KR" altLang="en-US" sz="1800" dirty="0">
                <a:solidFill>
                  <a:srgbClr val="000000"/>
                </a:solidFill>
              </a:rPr>
              <a:t>과 요청 정보를 기준으로 어떤 </a:t>
            </a:r>
            <a:r>
              <a:rPr lang="ko-KR" altLang="en-US" sz="1800" dirty="0" err="1">
                <a:solidFill>
                  <a:srgbClr val="000000"/>
                </a:solidFill>
              </a:rPr>
              <a:t>핸들러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</a:rPr>
              <a:t>즉 컨트롤러를 사용할 것인지를 결정하는 로직을 담당</a:t>
            </a:r>
            <a:endParaRPr lang="en-US" altLang="ko-KR" sz="1800" dirty="0">
              <a:solidFill>
                <a:srgbClr val="000000"/>
              </a:solidFill>
            </a:endParaRPr>
          </a:p>
          <a:p>
            <a:r>
              <a:rPr lang="en-US" altLang="ko-KR" sz="1800" dirty="0" err="1">
                <a:solidFill>
                  <a:srgbClr val="000000"/>
                </a:solidFill>
                <a:effectLst/>
              </a:rPr>
              <a:t>HandlerMapping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인터페이스를 구현해서 사용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50DBFE-BECD-4AD0-807B-A73E07842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59"/>
          <a:stretch/>
        </p:blipFill>
        <p:spPr>
          <a:xfrm>
            <a:off x="972000" y="2592000"/>
            <a:ext cx="9452160" cy="357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22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4475B5-563E-4D43-AF94-D00737742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54"/>
          <a:stretch/>
        </p:blipFill>
        <p:spPr>
          <a:xfrm>
            <a:off x="972001" y="1692000"/>
            <a:ext cx="9303570" cy="457096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BF675F8-9BD1-4B3C-BBDC-4ECC4E27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4000" dirty="0" err="1">
                <a:latin typeface="NanumGothic" panose="020D0604000000000000" pitchFamily="34" charset="-127"/>
              </a:rPr>
              <a:t>HandlerMapping</a:t>
            </a:r>
            <a:r>
              <a:rPr kumimoji="1" lang="en-US" altLang="ko-Kore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전략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0848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000" dirty="0" err="1">
                <a:latin typeface="NanumGothic" panose="020D0604000000000000" pitchFamily="34" charset="-127"/>
              </a:rPr>
              <a:t>HandlerAdapter</a:t>
            </a:r>
            <a:r>
              <a:rPr kumimoji="1" lang="en-US" altLang="ko-Kore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전략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AB843-597B-4AA7-B600-9610653C8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3741" cy="4351338"/>
          </a:xfrm>
        </p:spPr>
        <p:txBody>
          <a:bodyPr>
            <a:normAutofit/>
          </a:bodyPr>
          <a:lstStyle/>
          <a:p>
            <a:r>
              <a:rPr lang="en-US" altLang="ko-KR" sz="1800" dirty="0" err="1">
                <a:solidFill>
                  <a:srgbClr val="000000"/>
                </a:solidFill>
              </a:rPr>
              <a:t>HandlerMapping</a:t>
            </a:r>
            <a:r>
              <a:rPr lang="ko-KR" altLang="en-US" sz="1800" dirty="0">
                <a:solidFill>
                  <a:srgbClr val="000000"/>
                </a:solidFill>
              </a:rPr>
              <a:t>으로 선택한 컨트롤러</a:t>
            </a:r>
            <a:r>
              <a:rPr lang="en-US" altLang="ko-KR" sz="1800" dirty="0">
                <a:solidFill>
                  <a:srgbClr val="000000"/>
                </a:solidFill>
              </a:rPr>
              <a:t>/</a:t>
            </a:r>
            <a:r>
              <a:rPr lang="ko-KR" altLang="en-US" sz="1800" dirty="0" err="1">
                <a:solidFill>
                  <a:srgbClr val="000000"/>
                </a:solidFill>
              </a:rPr>
              <a:t>핸들러를</a:t>
            </a:r>
            <a:r>
              <a:rPr lang="ko-KR" altLang="en-US" sz="1800" dirty="0">
                <a:solidFill>
                  <a:srgbClr val="000000"/>
                </a:solidFill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</a:rPr>
              <a:t>DispatcherServlet</a:t>
            </a:r>
            <a:r>
              <a:rPr lang="ko-KR" altLang="en-US" sz="1800" dirty="0">
                <a:solidFill>
                  <a:srgbClr val="000000"/>
                </a:solidFill>
              </a:rPr>
              <a:t>이 호출할 때 사용하는 어댑터</a:t>
            </a:r>
            <a:endParaRPr lang="en-US" altLang="ko-KR" sz="1800" dirty="0">
              <a:solidFill>
                <a:srgbClr val="000000"/>
              </a:solidFill>
            </a:endParaRPr>
          </a:p>
          <a:p>
            <a:r>
              <a:rPr lang="en-US" altLang="ko-KR" sz="1800" dirty="0" err="1">
                <a:solidFill>
                  <a:srgbClr val="000000"/>
                </a:solidFill>
              </a:rPr>
              <a:t>DispatcherServlet</a:t>
            </a:r>
            <a:r>
              <a:rPr lang="ko-KR" altLang="en-US" sz="1800" dirty="0">
                <a:solidFill>
                  <a:srgbClr val="000000"/>
                </a:solidFill>
              </a:rPr>
              <a:t>에서는 컨트롤러의 어떤 메소드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</a:rPr>
              <a:t>구현체 정보 등을 알지 못하기에 어댑터가 해결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E3D83-7C06-492B-99D5-162DFE01D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4"/>
          <a:stretch/>
        </p:blipFill>
        <p:spPr>
          <a:xfrm>
            <a:off x="972000" y="2610582"/>
            <a:ext cx="10149390" cy="336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590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FA6C95-FB66-4536-BF8D-AFC779E01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72"/>
          <a:stretch/>
        </p:blipFill>
        <p:spPr>
          <a:xfrm>
            <a:off x="972000" y="1692000"/>
            <a:ext cx="10183680" cy="295046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EBA54CE-04AE-4855-BEB1-0A08FF960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4000" dirty="0" err="1">
                <a:latin typeface="NanumGothic" panose="020D0604000000000000" pitchFamily="34" charset="-127"/>
              </a:rPr>
              <a:t>HandlerAdapter</a:t>
            </a:r>
            <a:r>
              <a:rPr kumimoji="1" lang="en-US" altLang="ko-Kore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전략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8078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864351-B86F-4CCB-98BC-A0D10341C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423" y="274320"/>
            <a:ext cx="664843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2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000" dirty="0" err="1">
                <a:latin typeface="NanumGothic" panose="020D0604000000000000" pitchFamily="34" charset="-127"/>
              </a:rPr>
              <a:t>ViewResolver</a:t>
            </a:r>
            <a:r>
              <a:rPr kumimoji="1" lang="en-US" altLang="ko-Kore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전략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AB843-597B-4AA7-B600-9610653C8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3741" cy="4351338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</a:rPr>
              <a:t>컨트롤러에서 리턴 된 뷰 이름을 실제 뷰 객체로 변환해주는 역할</a:t>
            </a:r>
          </a:p>
          <a:p>
            <a:r>
              <a:rPr lang="ko-KR" altLang="en-US" sz="1800" dirty="0">
                <a:solidFill>
                  <a:srgbClr val="000000"/>
                </a:solidFill>
              </a:rPr>
              <a:t>뷰 이름을 기반으로 실제 뷰 객체를 찾아주는 역할</a:t>
            </a:r>
          </a:p>
          <a:p>
            <a:r>
              <a:rPr lang="ko-KR" altLang="en-US" sz="1800" dirty="0">
                <a:solidFill>
                  <a:srgbClr val="000000"/>
                </a:solidFill>
              </a:rPr>
              <a:t>컨트롤러에서는 뷰의 구체적인 구현에 대한 정보를 알 필요 없이 뷰의 논리적인 이름만을 다룰 수 있음</a:t>
            </a:r>
          </a:p>
          <a:p>
            <a:r>
              <a:rPr lang="ko-KR" altLang="en-US" sz="1800" dirty="0">
                <a:solidFill>
                  <a:srgbClr val="000000"/>
                </a:solidFill>
              </a:rPr>
              <a:t>실제로 어떤 뷰 구현체를 사용할 것인지는 </a:t>
            </a:r>
            <a:r>
              <a:rPr lang="en-US" altLang="ko-KR" sz="1800" dirty="0" err="1">
                <a:solidFill>
                  <a:srgbClr val="000000"/>
                </a:solidFill>
              </a:rPr>
              <a:t>ViewResolver</a:t>
            </a:r>
            <a:r>
              <a:rPr lang="ko-KR" altLang="en-US" sz="1800" dirty="0">
                <a:solidFill>
                  <a:srgbClr val="000000"/>
                </a:solidFill>
              </a:rPr>
              <a:t>가 처리하게 됨</a:t>
            </a:r>
            <a:endParaRPr lang="en-US" altLang="ko-KR" sz="180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043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91CB5-7D26-FEDC-76F3-E30DCFD3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0810"/>
            <a:ext cx="10515600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3200" dirty="0">
                <a:latin typeface="NanumGothic" panose="020D0604000000000000" pitchFamily="34" charset="-127"/>
              </a:rPr>
              <a:t>“</a:t>
            </a:r>
            <a:r>
              <a:rPr lang="ko-KR" altLang="en-US" sz="3200" dirty="0">
                <a:solidFill>
                  <a:srgbClr val="FF0000"/>
                </a:solidFill>
                <a:latin typeface="NanumGothic" panose="020D0604000000000000" pitchFamily="34" charset="-127"/>
              </a:rPr>
              <a:t>자바 엔터프라이즈 개발을 편하게 해주는 </a:t>
            </a:r>
            <a:br>
              <a:rPr lang="en-US" altLang="ko-KR" sz="3200" dirty="0">
                <a:latin typeface="NanumGothic" panose="020D0604000000000000" pitchFamily="34" charset="-127"/>
              </a:rPr>
            </a:br>
            <a:r>
              <a:rPr lang="ko-KR" altLang="en-US" sz="3200" dirty="0">
                <a:latin typeface="NanumGothic" panose="020D0604000000000000" pitchFamily="34" charset="-127"/>
              </a:rPr>
              <a:t>오픈소스 경량급 애플리케이션 프레임워크</a:t>
            </a:r>
            <a:r>
              <a:rPr lang="en-US" altLang="ko-KR" sz="3200" dirty="0">
                <a:latin typeface="NanumGothic" panose="020D0604000000000000" pitchFamily="34" charset="-127"/>
              </a:rPr>
              <a:t>”</a:t>
            </a:r>
            <a:endParaRPr lang="ko-Kore-KR" altLang="en-US" sz="32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8F95CB-AE1C-8839-C69D-A592C8196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923" y="3044157"/>
            <a:ext cx="10022160" cy="202132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400" dirty="0">
                <a:latin typeface="NanumGothic" panose="020D0604000000000000" pitchFamily="34" charset="-127"/>
              </a:rPr>
              <a:t>자바 엔터프라이즈 개발이 편리함</a:t>
            </a:r>
            <a:endParaRPr kumimoji="1" lang="en-US" altLang="ko-KR" sz="2400" dirty="0">
              <a:latin typeface="NanumGothic" panose="020D0604000000000000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400" dirty="0">
                <a:latin typeface="NanumGothic" panose="020D0604000000000000" pitchFamily="34" charset="-127"/>
              </a:rPr>
              <a:t>오픈소스 경량급 애플리케이션 프레임워크</a:t>
            </a:r>
            <a:endParaRPr kumimoji="1" lang="ko-Kore-KR" altLang="en-US" sz="2400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C8004-614E-6483-BEBB-A4662858ED11}"/>
              </a:ext>
            </a:extLst>
          </p:cNvPr>
          <p:cNvSpPr txBox="1"/>
          <p:nvPr/>
        </p:nvSpPr>
        <p:spPr>
          <a:xfrm>
            <a:off x="9757505" y="6440394"/>
            <a:ext cx="2264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1-2. Spring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목적</a:t>
            </a:r>
            <a:endParaRPr kumimoji="1"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8662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E9DE7FB-9BAF-4BBA-9531-6B8DD008B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4000" dirty="0" err="1">
                <a:latin typeface="NanumGothic" panose="020D0604000000000000" pitchFamily="34" charset="-127"/>
              </a:rPr>
              <a:t>ViewResolver</a:t>
            </a:r>
            <a:r>
              <a:rPr kumimoji="1" lang="en-US" altLang="ko-Kore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전략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51F673-E3CD-4C5D-A52B-A57789141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620000"/>
            <a:ext cx="7851960" cy="496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774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4C875AB-0CF1-4928-9EF9-E96833C2D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4000" dirty="0" err="1">
                <a:latin typeface="NanumGothic" panose="020D0604000000000000" pitchFamily="34" charset="-127"/>
              </a:rPr>
              <a:t>ViewResolver</a:t>
            </a:r>
            <a:r>
              <a:rPr kumimoji="1" lang="en-US" altLang="ko-Kore-KR" sz="4000" dirty="0">
                <a:latin typeface="NanumGothic" panose="020D0604000000000000" pitchFamily="34" charset="-127"/>
              </a:rPr>
              <a:t>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전략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6DF892-807F-4FF0-AF2D-DAE16D96EF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42"/>
          <a:stretch/>
        </p:blipFill>
        <p:spPr>
          <a:xfrm>
            <a:off x="972000" y="1620000"/>
            <a:ext cx="9456790" cy="455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936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000" dirty="0">
                <a:latin typeface="NanumGothic" panose="020D0604000000000000" pitchFamily="34" charset="-127"/>
              </a:rPr>
              <a:t>@</a:t>
            </a:r>
            <a:r>
              <a:rPr kumimoji="1" lang="en-US" altLang="ko-Kore-KR" sz="4000" dirty="0" err="1">
                <a:latin typeface="NanumGothic" panose="020D0604000000000000" pitchFamily="34" charset="-127"/>
              </a:rPr>
              <a:t>RequestMapping</a:t>
            </a:r>
            <a:r>
              <a:rPr kumimoji="1" lang="en-US" altLang="ko-Kore-KR" sz="4000" dirty="0">
                <a:latin typeface="NanumGothic" panose="020D0604000000000000" pitchFamily="34" charset="-127"/>
              </a:rPr>
              <a:t>, @Controller, </a:t>
            </a:r>
            <a:br>
              <a:rPr kumimoji="1" lang="en-US" altLang="ko-Kore-KR" sz="4000" dirty="0">
                <a:latin typeface="NanumGothic" panose="020D0604000000000000" pitchFamily="34" charset="-127"/>
              </a:rPr>
            </a:br>
            <a:r>
              <a:rPr kumimoji="1" lang="ko-KR" altLang="en-US" sz="4000" dirty="0">
                <a:latin typeface="NanumGothic" panose="020D0604000000000000" pitchFamily="34" charset="-127"/>
              </a:rPr>
              <a:t>메소드 파라미터의 종류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, 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리턴 타입의 종류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AB843-597B-4AA7-B600-9610653C8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3741" cy="4351338"/>
          </a:xfrm>
        </p:spPr>
        <p:txBody>
          <a:bodyPr>
            <a:normAutofit/>
          </a:bodyPr>
          <a:lstStyle/>
          <a:p>
            <a:r>
              <a:rPr lang="en" altLang="ko-KR" sz="1800" dirty="0">
                <a:solidFill>
                  <a:srgbClr val="000000"/>
                </a:solidFill>
                <a:effectLst/>
              </a:rPr>
              <a:t>@</a:t>
            </a:r>
            <a:r>
              <a:rPr lang="en" altLang="ko-KR" sz="1800" dirty="0" err="1">
                <a:solidFill>
                  <a:srgbClr val="000000"/>
                </a:solidFill>
                <a:effectLst/>
              </a:rPr>
              <a:t>RequestMapping</a:t>
            </a:r>
            <a:endParaRPr lang="en" altLang="ko-KR" sz="180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" altLang="ko-KR" sz="1400" dirty="0">
                <a:solidFill>
                  <a:srgbClr val="000000"/>
                </a:solidFill>
                <a:effectLst/>
                <a:hlinkClick r:id="rId3"/>
              </a:rPr>
              <a:t>https://docs.spring.io/spring-framework/reference/web/webmvc/mvc-controller/ann-requestmapping.html</a:t>
            </a:r>
            <a:endParaRPr lang="en" altLang="ko-KR" sz="1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" altLang="ko-KR" sz="1400" dirty="0">
              <a:solidFill>
                <a:srgbClr val="000000"/>
              </a:solidFill>
              <a:effectLst/>
            </a:endParaRPr>
          </a:p>
          <a:p>
            <a:r>
              <a:rPr lang="en" altLang="ko-KR" sz="1800" dirty="0">
                <a:solidFill>
                  <a:srgbClr val="000000"/>
                </a:solidFill>
                <a:effectLst/>
              </a:rPr>
              <a:t>@Cotroller</a:t>
            </a:r>
          </a:p>
          <a:p>
            <a:pPr marL="0" indent="0">
              <a:buNone/>
            </a:pPr>
            <a:r>
              <a:rPr lang="en" altLang="ko-KR" sz="1400" dirty="0">
                <a:solidFill>
                  <a:srgbClr val="000000"/>
                </a:solidFill>
                <a:effectLst/>
                <a:hlinkClick r:id="rId4"/>
              </a:rPr>
              <a:t>https://docs.spring.io/spring-framework/reference/web/webmvc/mvc-controller.html</a:t>
            </a:r>
            <a:endParaRPr lang="en" altLang="ko-KR" sz="1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" altLang="ko-KR" sz="1400" dirty="0">
              <a:solidFill>
                <a:srgbClr val="000000"/>
              </a:solidFill>
              <a:effectLst/>
            </a:endParaRPr>
          </a:p>
          <a:p>
            <a:r>
              <a:rPr lang="en" altLang="ko-KR" sz="1800" dirty="0">
                <a:solidFill>
                  <a:srgbClr val="000000"/>
                </a:solidFill>
                <a:effectLst/>
              </a:rPr>
              <a:t>HandlerMethods</a:t>
            </a:r>
          </a:p>
          <a:p>
            <a:pPr marL="0" indent="0">
              <a:buNone/>
            </a:pPr>
            <a:r>
              <a:rPr lang="en" altLang="ko-KR" sz="1400" dirty="0">
                <a:solidFill>
                  <a:srgbClr val="000000"/>
                </a:solidFill>
                <a:effectLst/>
                <a:hlinkClick r:id="rId5"/>
              </a:rPr>
              <a:t>https://docs.spring.io/spring-framework/reference/web/webmvc/mvc-controller/ann-methods.html</a:t>
            </a:r>
            <a:endParaRPr lang="en" altLang="ko-KR" sz="140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altLang="ko-KR" sz="140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2-2. </a:t>
            </a:r>
            <a:r>
              <a:rPr kumimoji="1" lang="en" altLang="ko-Kore-KR" sz="1200" dirty="0">
                <a:latin typeface="NanumGothic" panose="020D0604000000000000" pitchFamily="34" charset="-127"/>
              </a:rPr>
              <a:t>Spring MVC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아키텍처 상세 설명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6470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1A1EF-73E9-18E8-01BB-C7BFC181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186" y="511120"/>
            <a:ext cx="10515600" cy="1325563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3.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 </a:t>
            </a:r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Spring 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트랜잭션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A8A51-081E-EDE7-0F2D-308575BF3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870" y="1836683"/>
            <a:ext cx="10515600" cy="424880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NanumGothic" panose="020D0604000000000000" pitchFamily="34" charset="-127"/>
              </a:rPr>
              <a:t>3</a:t>
            </a:r>
            <a:r>
              <a:rPr kumimoji="1" lang="en" altLang="ko-Kore-KR" sz="2400" b="1" dirty="0">
                <a:latin typeface="NanumGothic" panose="020D0604000000000000" pitchFamily="34" charset="-127"/>
              </a:rPr>
              <a:t>.1. </a:t>
            </a:r>
            <a:r>
              <a:rPr kumimoji="1" lang="ko-KR" altLang="en-US" sz="2400" b="1" dirty="0"/>
              <a:t>트랜잭션 개념</a:t>
            </a:r>
            <a:endParaRPr kumimoji="1" lang="en" altLang="ko-Kore-KR" sz="2400" b="1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트랜잭션이란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?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 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순수 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JDBC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코드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경계 설정</a:t>
            </a:r>
            <a:endParaRPr kumimoji="1" lang="en" altLang="ko-Kore-KR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Gothic" panose="020D0604000000000000" pitchFamily="34" charset="-127"/>
              </a:rPr>
              <a:t>3</a:t>
            </a:r>
            <a:r>
              <a:rPr kumimoji="1" lang="en" altLang="ko-Kore-KR" sz="2400" dirty="0">
                <a:latin typeface="NanumGothic" panose="020D0604000000000000" pitchFamily="34" charset="-127"/>
              </a:rPr>
              <a:t>.2. </a:t>
            </a:r>
            <a:r>
              <a:rPr kumimoji="1" lang="ko-KR" altLang="en-US" sz="2400" dirty="0">
                <a:latin typeface="NanumGothic" panose="020D0604000000000000" pitchFamily="34" charset="-127"/>
              </a:rPr>
              <a:t>스프링 트랜잭션의 동작 원리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동기화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추상화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/>
              <a:t>프로그래밍 트랜잭션과 선언적 트랜잭션 </a:t>
            </a:r>
            <a:endParaRPr kumimoji="1" lang="en" altLang="ko-Kore-KR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Gothic" panose="020D0604000000000000" pitchFamily="34" charset="-127"/>
              </a:rPr>
              <a:t>3</a:t>
            </a:r>
            <a:r>
              <a:rPr kumimoji="1" lang="en" altLang="ko-Kore-KR" sz="2400" dirty="0">
                <a:latin typeface="NanumGothic" panose="020D0604000000000000" pitchFamily="34" charset="-127"/>
              </a:rPr>
              <a:t>.3. </a:t>
            </a:r>
            <a:r>
              <a:rPr kumimoji="1" lang="ko-KR" altLang="en-US" sz="2400" dirty="0">
                <a:latin typeface="NanumGothic" panose="020D0604000000000000" pitchFamily="34" charset="-127"/>
              </a:rPr>
              <a:t>트랜잭션 전파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</a:t>
            </a:r>
            <a:r>
              <a:rPr kumimoji="1" lang="ko-KR" altLang="en-US" sz="2000" dirty="0" err="1">
                <a:latin typeface="NanumGothic" panose="020D0604000000000000" pitchFamily="34" charset="-127"/>
              </a:rPr>
              <a:t>전파란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전파 옵션 </a:t>
            </a:r>
            <a:endParaRPr kumimoji="1" lang="en-US" altLang="ko-KR" sz="2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8602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09D12B36-8681-7DE0-B132-74EB1F01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PSA 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FB9BC-D8F1-A4A6-961C-3D514E980E42}"/>
              </a:ext>
            </a:extLst>
          </p:cNvPr>
          <p:cNvSpPr txBox="1"/>
          <p:nvPr/>
        </p:nvSpPr>
        <p:spPr>
          <a:xfrm>
            <a:off x="11125200" y="-9378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91A0153-49B2-8A92-C6BA-F13102244540}"/>
              </a:ext>
            </a:extLst>
          </p:cNvPr>
          <p:cNvGrpSpPr/>
          <p:nvPr/>
        </p:nvGrpSpPr>
        <p:grpSpPr>
          <a:xfrm>
            <a:off x="-1738766" y="1407284"/>
            <a:ext cx="15669532" cy="4536916"/>
            <a:chOff x="-1741261" y="1588477"/>
            <a:chExt cx="15669532" cy="453691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817D2C-A094-B38A-B9A6-A7F385EEA677}"/>
                </a:ext>
              </a:extLst>
            </p:cNvPr>
            <p:cNvSpPr txBox="1"/>
            <p:nvPr/>
          </p:nvSpPr>
          <p:spPr>
            <a:xfrm>
              <a:off x="7563303" y="3647080"/>
              <a:ext cx="6364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ore-KR" b="1" dirty="0"/>
                <a:t>Portable Service Abstraction</a:t>
              </a:r>
              <a:endParaRPr lang="ko-Kore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1AC1CE-970D-BEAD-7655-606FE9F07022}"/>
                </a:ext>
              </a:extLst>
            </p:cNvPr>
            <p:cNvSpPr txBox="1"/>
            <p:nvPr/>
          </p:nvSpPr>
          <p:spPr>
            <a:xfrm>
              <a:off x="-1741261" y="3647080"/>
              <a:ext cx="6364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ore-KR" b="1" dirty="0"/>
                <a:t>Aspect Oriented Programming</a:t>
              </a:r>
              <a:endParaRPr lang="ko-Kore-KR" altLang="en-US" b="1" dirty="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A1E9762-4F46-AEF7-14D1-52BB1588099A}"/>
                </a:ext>
              </a:extLst>
            </p:cNvPr>
            <p:cNvGrpSpPr/>
            <p:nvPr/>
          </p:nvGrpSpPr>
          <p:grpSpPr>
            <a:xfrm>
              <a:off x="2177142" y="1588477"/>
              <a:ext cx="7837714" cy="4536916"/>
              <a:chOff x="2177142" y="1588477"/>
              <a:chExt cx="7837714" cy="4536916"/>
            </a:xfrm>
          </p:grpSpPr>
          <p:sp>
            <p:nvSpPr>
              <p:cNvPr id="12" name="삼각형 11">
                <a:extLst>
                  <a:ext uri="{FF2B5EF4-FFF2-40B4-BE49-F238E27FC236}">
                    <a16:creationId xmlns:a16="http://schemas.microsoft.com/office/drawing/2014/main" id="{73FB95CE-7DAE-E1DB-203E-4E99C2143588}"/>
                  </a:ext>
                </a:extLst>
              </p:cNvPr>
              <p:cNvSpPr/>
              <p:nvPr/>
            </p:nvSpPr>
            <p:spPr>
              <a:xfrm>
                <a:off x="3962400" y="1588477"/>
                <a:ext cx="4267200" cy="3681046"/>
              </a:xfrm>
              <a:prstGeom prst="triangle">
                <a:avLst/>
              </a:prstGeom>
              <a:solidFill>
                <a:srgbClr val="64A539"/>
              </a:solidFill>
              <a:ln w="28575">
                <a:solidFill>
                  <a:srgbClr val="64A53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8D344B-E612-775D-4076-AC89D0A1CC45}"/>
                  </a:ext>
                </a:extLst>
              </p:cNvPr>
              <p:cNvSpPr txBox="1"/>
              <p:nvPr/>
            </p:nvSpPr>
            <p:spPr>
              <a:xfrm>
                <a:off x="5448299" y="3505853"/>
                <a:ext cx="129540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POJO</a:t>
                </a:r>
                <a:endParaRPr lang="ko-Kore-KR" altLang="en-US" sz="3200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A83E6-DCBE-0C36-65F5-D3D0FFCD4845}"/>
                  </a:ext>
                </a:extLst>
              </p:cNvPr>
              <p:cNvSpPr txBox="1"/>
              <p:nvPr/>
            </p:nvSpPr>
            <p:spPr>
              <a:xfrm>
                <a:off x="3634468" y="3136611"/>
                <a:ext cx="99422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AOP</a:t>
                </a:r>
                <a:endParaRPr lang="ko-Kore-KR" altLang="en-US" sz="3200" b="1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4609D0-6A03-52C8-8EEB-17CC8C6EF500}"/>
                  </a:ext>
                </a:extLst>
              </p:cNvPr>
              <p:cNvSpPr txBox="1"/>
              <p:nvPr/>
            </p:nvSpPr>
            <p:spPr>
              <a:xfrm>
                <a:off x="7481208" y="3136612"/>
                <a:ext cx="99422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PSA</a:t>
                </a:r>
                <a:endParaRPr lang="ko-Kore-KR" altLang="en-US" sz="3200" b="1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D8330D-34A0-8789-C791-7C93BDABE2A4}"/>
                  </a:ext>
                </a:extLst>
              </p:cNvPr>
              <p:cNvSpPr txBox="1"/>
              <p:nvPr/>
            </p:nvSpPr>
            <p:spPr>
              <a:xfrm>
                <a:off x="5059248" y="5284763"/>
                <a:ext cx="20685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3200" b="1" dirty="0"/>
                  <a:t>IoC/DI</a:t>
                </a:r>
                <a:endParaRPr lang="ko-Kore-KR" altLang="en-US" sz="3200" b="1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EBAC3A-1071-3C94-59C5-D0DA27BD0FCB}"/>
                  </a:ext>
                </a:extLst>
              </p:cNvPr>
              <p:cNvSpPr txBox="1"/>
              <p:nvPr/>
            </p:nvSpPr>
            <p:spPr>
              <a:xfrm>
                <a:off x="3083832" y="5756061"/>
                <a:ext cx="63649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b="1" dirty="0"/>
                  <a:t>Inversion of control/ Dependency Injection</a:t>
                </a:r>
                <a:endParaRPr lang="ko-Kore-KR" altLang="en-US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66AF4A-FEAE-0A7C-4139-98192F8C13F0}"/>
                  </a:ext>
                </a:extLst>
              </p:cNvPr>
              <p:cNvSpPr txBox="1"/>
              <p:nvPr/>
            </p:nvSpPr>
            <p:spPr>
              <a:xfrm>
                <a:off x="2177142" y="4054125"/>
                <a:ext cx="7837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b="1" dirty="0"/>
                  <a:t>Plain Old Java Object</a:t>
                </a:r>
                <a:endParaRPr lang="ko-Kore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50892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AB843-597B-4AA7-B600-9610653C8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129" y="1253331"/>
            <a:ext cx="10923741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2400" b="1" dirty="0">
                <a:solidFill>
                  <a:srgbClr val="000000"/>
                </a:solidFill>
                <a:effectLst/>
              </a:rPr>
              <a:t>트랜잭션이란</a:t>
            </a:r>
            <a:r>
              <a:rPr lang="en-US" altLang="ko-KR" sz="2400" b="1" dirty="0">
                <a:solidFill>
                  <a:srgbClr val="000000"/>
                </a:solidFill>
                <a:effectLst/>
              </a:rPr>
              <a:t>,</a:t>
            </a:r>
            <a:r>
              <a:rPr lang="ko-KR" altLang="en-US" sz="2400" b="1" dirty="0">
                <a:solidFill>
                  <a:srgbClr val="000000"/>
                </a:solidFill>
                <a:effectLst/>
              </a:rPr>
              <a:t> </a:t>
            </a:r>
            <a:endParaRPr lang="en-US" altLang="ko-KR" sz="2400" b="1" dirty="0">
              <a:solidFill>
                <a:srgbClr val="000000"/>
              </a:solidFill>
              <a:effectLst/>
            </a:endParaRPr>
          </a:p>
          <a:p>
            <a:pPr marL="0" indent="0" algn="ctr">
              <a:buNone/>
            </a:pPr>
            <a:r>
              <a:rPr lang="en-US" altLang="ko-KR" sz="2400" b="1" dirty="0">
                <a:solidFill>
                  <a:srgbClr val="000000"/>
                </a:solidFill>
                <a:effectLst/>
              </a:rPr>
              <a:t>"</a:t>
            </a:r>
            <a:r>
              <a:rPr lang="ko-KR" altLang="en-US" sz="2400" b="1" dirty="0">
                <a:solidFill>
                  <a:srgbClr val="000000"/>
                </a:solidFill>
                <a:effectLst/>
              </a:rPr>
              <a:t>데이터베이스에서의 하나의 논리적인 작업 단위</a:t>
            </a:r>
            <a:r>
              <a:rPr lang="en-US" altLang="ko-KR" sz="2400" b="1" dirty="0">
                <a:solidFill>
                  <a:srgbClr val="000000"/>
                </a:solidFill>
                <a:effectLst/>
              </a:rPr>
              <a:t>"</a:t>
            </a:r>
            <a:r>
              <a:rPr lang="ko-KR" altLang="en-US" sz="2400" b="1" dirty="0">
                <a:solidFill>
                  <a:srgbClr val="000000"/>
                </a:solidFill>
                <a:effectLst/>
              </a:rPr>
              <a:t>를 트랜잭션이라고 합니다</a:t>
            </a:r>
            <a:r>
              <a:rPr lang="en-US" altLang="ko-KR" sz="2400" b="1" dirty="0">
                <a:solidFill>
                  <a:srgbClr val="000000"/>
                </a:solidFill>
                <a:effectLst/>
              </a:rPr>
              <a:t>.</a:t>
            </a:r>
            <a:endParaRPr kumimoji="1" lang="ko-Kore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410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개념 예시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(1)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2" descr="벨리곰 벨리곰 랜덤 피규어 - 위시버킷">
            <a:extLst>
              <a:ext uri="{FF2B5EF4-FFF2-40B4-BE49-F238E27FC236}">
                <a16:creationId xmlns:a16="http://schemas.microsoft.com/office/drawing/2014/main" id="{29120963-ECC4-DF33-B625-C4529D476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484607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DF6DC-2E0C-DB5F-EF16-7B2C84F47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2" b="5000"/>
          <a:stretch/>
        </p:blipFill>
        <p:spPr bwMode="auto">
          <a:xfrm>
            <a:off x="7969252" y="1766698"/>
            <a:ext cx="2032000" cy="201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2D7C58C-902F-6305-8461-292116ACF2D2}"/>
              </a:ext>
            </a:extLst>
          </p:cNvPr>
          <p:cNvCxnSpPr>
            <a:cxnSpLocks/>
          </p:cNvCxnSpPr>
          <p:nvPr/>
        </p:nvCxnSpPr>
        <p:spPr>
          <a:xfrm>
            <a:off x="4940300" y="5009188"/>
            <a:ext cx="2022007" cy="0"/>
          </a:xfrm>
          <a:prstGeom prst="straightConnector1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8643E78-AE02-77A1-6C46-9D850DB50931}"/>
              </a:ext>
            </a:extLst>
          </p:cNvPr>
          <p:cNvSpPr/>
          <p:nvPr/>
        </p:nvSpPr>
        <p:spPr>
          <a:xfrm>
            <a:off x="1555750" y="4096800"/>
            <a:ext cx="2667000" cy="1708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잔고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10,000</a:t>
            </a:r>
            <a:r>
              <a:rPr kumimoji="1" lang="ko-KR" altLang="en-US" dirty="0">
                <a:solidFill>
                  <a:schemeClr val="tx1"/>
                </a:solidFill>
              </a:rPr>
              <a:t>원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5454825-13AA-841C-DA17-BFCCA22EA83C}"/>
              </a:ext>
            </a:extLst>
          </p:cNvPr>
          <p:cNvSpPr/>
          <p:nvPr/>
        </p:nvSpPr>
        <p:spPr>
          <a:xfrm>
            <a:off x="7679857" y="4096800"/>
            <a:ext cx="2667000" cy="1708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잔고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10,000</a:t>
            </a:r>
            <a:r>
              <a:rPr kumimoji="1" lang="ko-KR" altLang="en-US" dirty="0">
                <a:solidFill>
                  <a:schemeClr val="tx1"/>
                </a:solidFill>
              </a:rPr>
              <a:t>원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B23B06-5584-A657-0FFC-F60641B410E0}"/>
              </a:ext>
            </a:extLst>
          </p:cNvPr>
          <p:cNvSpPr/>
          <p:nvPr/>
        </p:nvSpPr>
        <p:spPr>
          <a:xfrm>
            <a:off x="2396928" y="3924000"/>
            <a:ext cx="984644" cy="41850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벨리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688702-CD76-E593-7C13-DCC987CF8A3D}"/>
              </a:ext>
            </a:extLst>
          </p:cNvPr>
          <p:cNvSpPr/>
          <p:nvPr/>
        </p:nvSpPr>
        <p:spPr>
          <a:xfrm>
            <a:off x="8521035" y="3924000"/>
            <a:ext cx="984644" cy="41850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>
                <a:solidFill>
                  <a:schemeClr val="tx1"/>
                </a:solidFill>
              </a:rPr>
              <a:t>로티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2345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개념 </a:t>
            </a:r>
            <a:r>
              <a:rPr kumimoji="1" lang="ko-KR" altLang="en-US" sz="4000">
                <a:latin typeface="NanumGothic" panose="020D0604000000000000" pitchFamily="34" charset="-127"/>
              </a:rPr>
              <a:t>예시</a:t>
            </a:r>
            <a:r>
              <a:rPr kumimoji="1" lang="en-US" altLang="ko-KR" sz="4000">
                <a:latin typeface="NanumGothic" panose="020D0604000000000000" pitchFamily="34" charset="-127"/>
              </a:rPr>
              <a:t>(2)</a:t>
            </a:r>
            <a:r>
              <a:rPr kumimoji="1" lang="ko-KR" altLang="en-US" sz="4000">
                <a:latin typeface="NanumGothic" panose="020D0604000000000000" pitchFamily="34" charset="-127"/>
              </a:rPr>
              <a:t>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2" descr="벨리곰 벨리곰 랜덤 피규어 - 위시버킷">
            <a:extLst>
              <a:ext uri="{FF2B5EF4-FFF2-40B4-BE49-F238E27FC236}">
                <a16:creationId xmlns:a16="http://schemas.microsoft.com/office/drawing/2014/main" id="{29120963-ECC4-DF33-B625-C4529D476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484607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DF6DC-2E0C-DB5F-EF16-7B2C84F47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2" b="5000"/>
          <a:stretch/>
        </p:blipFill>
        <p:spPr bwMode="auto">
          <a:xfrm>
            <a:off x="7969252" y="1766698"/>
            <a:ext cx="2032000" cy="201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2D7C58C-902F-6305-8461-292116ACF2D2}"/>
              </a:ext>
            </a:extLst>
          </p:cNvPr>
          <p:cNvCxnSpPr>
            <a:cxnSpLocks/>
          </p:cNvCxnSpPr>
          <p:nvPr/>
        </p:nvCxnSpPr>
        <p:spPr>
          <a:xfrm>
            <a:off x="4940300" y="5009188"/>
            <a:ext cx="2022007" cy="0"/>
          </a:xfrm>
          <a:prstGeom prst="straightConnector1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8643E78-AE02-77A1-6C46-9D850DB50931}"/>
              </a:ext>
            </a:extLst>
          </p:cNvPr>
          <p:cNvSpPr/>
          <p:nvPr/>
        </p:nvSpPr>
        <p:spPr>
          <a:xfrm>
            <a:off x="1555750" y="4096800"/>
            <a:ext cx="2667000" cy="1708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잔고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8,000</a:t>
            </a:r>
            <a:r>
              <a:rPr kumimoji="1" lang="ko-KR" altLang="en-US" b="1" dirty="0">
                <a:solidFill>
                  <a:schemeClr val="accent1"/>
                </a:solidFill>
              </a:rPr>
              <a:t>원</a:t>
            </a:r>
            <a:endParaRPr kumimoji="1" lang="ko-Kore-KR" altLang="en-US" b="1" dirty="0">
              <a:solidFill>
                <a:schemeClr val="accent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5454825-13AA-841C-DA17-BFCCA22EA83C}"/>
              </a:ext>
            </a:extLst>
          </p:cNvPr>
          <p:cNvSpPr/>
          <p:nvPr/>
        </p:nvSpPr>
        <p:spPr>
          <a:xfrm>
            <a:off x="7679857" y="4096800"/>
            <a:ext cx="2667000" cy="1708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잔고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10,000</a:t>
            </a:r>
            <a:r>
              <a:rPr kumimoji="1" lang="ko-KR" altLang="en-US" dirty="0">
                <a:solidFill>
                  <a:schemeClr val="tx1"/>
                </a:solidFill>
              </a:rPr>
              <a:t>원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B23B06-5584-A657-0FFC-F60641B410E0}"/>
              </a:ext>
            </a:extLst>
          </p:cNvPr>
          <p:cNvSpPr/>
          <p:nvPr/>
        </p:nvSpPr>
        <p:spPr>
          <a:xfrm>
            <a:off x="2396928" y="3924000"/>
            <a:ext cx="984644" cy="41850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벨리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688702-CD76-E593-7C13-DCC987CF8A3D}"/>
              </a:ext>
            </a:extLst>
          </p:cNvPr>
          <p:cNvSpPr/>
          <p:nvPr/>
        </p:nvSpPr>
        <p:spPr>
          <a:xfrm>
            <a:off x="8521035" y="3924000"/>
            <a:ext cx="984644" cy="41850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>
                <a:solidFill>
                  <a:schemeClr val="tx1"/>
                </a:solidFill>
              </a:rPr>
              <a:t>로티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E1FFE-1972-9FCD-4394-4672BE30680B}"/>
              </a:ext>
            </a:extLst>
          </p:cNvPr>
          <p:cNvSpPr txBox="1"/>
          <p:nvPr/>
        </p:nvSpPr>
        <p:spPr>
          <a:xfrm>
            <a:off x="3180477" y="5086423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2000</a:t>
            </a:r>
            <a:r>
              <a:rPr kumimoji="1"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원</a:t>
            </a:r>
            <a:endParaRPr kumimoji="1" lang="ko-Kore-KR" altLang="en-US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0906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개념 예시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(3)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2" descr="벨리곰 벨리곰 랜덤 피규어 - 위시버킷">
            <a:extLst>
              <a:ext uri="{FF2B5EF4-FFF2-40B4-BE49-F238E27FC236}">
                <a16:creationId xmlns:a16="http://schemas.microsoft.com/office/drawing/2014/main" id="{29120963-ECC4-DF33-B625-C4529D476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484607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DF6DC-2E0C-DB5F-EF16-7B2C84F47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2" b="5000"/>
          <a:stretch/>
        </p:blipFill>
        <p:spPr bwMode="auto">
          <a:xfrm>
            <a:off x="7969252" y="1766698"/>
            <a:ext cx="2032000" cy="201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2D7C58C-902F-6305-8461-292116ACF2D2}"/>
              </a:ext>
            </a:extLst>
          </p:cNvPr>
          <p:cNvCxnSpPr>
            <a:cxnSpLocks/>
          </p:cNvCxnSpPr>
          <p:nvPr/>
        </p:nvCxnSpPr>
        <p:spPr>
          <a:xfrm>
            <a:off x="4940300" y="5009188"/>
            <a:ext cx="2022007" cy="0"/>
          </a:xfrm>
          <a:prstGeom prst="straightConnector1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8643E78-AE02-77A1-6C46-9D850DB50931}"/>
              </a:ext>
            </a:extLst>
          </p:cNvPr>
          <p:cNvSpPr/>
          <p:nvPr/>
        </p:nvSpPr>
        <p:spPr>
          <a:xfrm>
            <a:off x="1555750" y="4096800"/>
            <a:ext cx="2667000" cy="1708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잔고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8,000</a:t>
            </a:r>
            <a:r>
              <a:rPr kumimoji="1" lang="ko-KR" altLang="en-US" dirty="0">
                <a:solidFill>
                  <a:schemeClr val="tx1"/>
                </a:solidFill>
              </a:rPr>
              <a:t>원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5454825-13AA-841C-DA17-BFCCA22EA83C}"/>
              </a:ext>
            </a:extLst>
          </p:cNvPr>
          <p:cNvSpPr/>
          <p:nvPr/>
        </p:nvSpPr>
        <p:spPr>
          <a:xfrm>
            <a:off x="7679857" y="4096800"/>
            <a:ext cx="2667000" cy="1708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잔고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12,000</a:t>
            </a:r>
            <a:r>
              <a:rPr kumimoji="1" lang="ko-KR" altLang="en-US" b="1" dirty="0">
                <a:solidFill>
                  <a:schemeClr val="accent1"/>
                </a:solidFill>
              </a:rPr>
              <a:t>원</a:t>
            </a:r>
            <a:endParaRPr kumimoji="1" lang="ko-Kore-KR" altLang="en-US" b="1" dirty="0">
              <a:solidFill>
                <a:schemeClr val="accent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B23B06-5584-A657-0FFC-F60641B410E0}"/>
              </a:ext>
            </a:extLst>
          </p:cNvPr>
          <p:cNvSpPr/>
          <p:nvPr/>
        </p:nvSpPr>
        <p:spPr>
          <a:xfrm>
            <a:off x="2396928" y="3924000"/>
            <a:ext cx="984644" cy="41850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벨리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688702-CD76-E593-7C13-DCC987CF8A3D}"/>
              </a:ext>
            </a:extLst>
          </p:cNvPr>
          <p:cNvSpPr/>
          <p:nvPr/>
        </p:nvSpPr>
        <p:spPr>
          <a:xfrm>
            <a:off x="8521035" y="3924000"/>
            <a:ext cx="984644" cy="41850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>
                <a:solidFill>
                  <a:schemeClr val="tx1"/>
                </a:solidFill>
              </a:rPr>
              <a:t>로티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497FA4-E1C7-BFDD-C394-E0E87FE96286}"/>
              </a:ext>
            </a:extLst>
          </p:cNvPr>
          <p:cNvSpPr txBox="1"/>
          <p:nvPr/>
        </p:nvSpPr>
        <p:spPr>
          <a:xfrm>
            <a:off x="9304584" y="5099123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+2000</a:t>
            </a:r>
            <a:r>
              <a:rPr kumimoji="1"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원</a:t>
            </a:r>
            <a:endParaRPr kumimoji="1" lang="ko-Kore-KR" altLang="en-US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4763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1DC1111-98FD-CCA1-AC15-7D0EA73E8748}"/>
              </a:ext>
            </a:extLst>
          </p:cNvPr>
          <p:cNvCxnSpPr>
            <a:cxnSpLocks/>
          </p:cNvCxnSpPr>
          <p:nvPr/>
        </p:nvCxnSpPr>
        <p:spPr>
          <a:xfrm>
            <a:off x="4940300" y="5009188"/>
            <a:ext cx="2022007" cy="0"/>
          </a:xfrm>
          <a:prstGeom prst="straightConnector1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개념 예시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(4)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2" descr="벨리곰 벨리곰 랜덤 피규어 - 위시버킷">
            <a:extLst>
              <a:ext uri="{FF2B5EF4-FFF2-40B4-BE49-F238E27FC236}">
                <a16:creationId xmlns:a16="http://schemas.microsoft.com/office/drawing/2014/main" id="{29120963-ECC4-DF33-B625-C4529D476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484607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DF6DC-2E0C-DB5F-EF16-7B2C84F47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2" b="5000"/>
          <a:stretch/>
        </p:blipFill>
        <p:spPr bwMode="auto">
          <a:xfrm>
            <a:off x="7969252" y="1766698"/>
            <a:ext cx="2032000" cy="201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88643E78-AE02-77A1-6C46-9D850DB50931}"/>
              </a:ext>
            </a:extLst>
          </p:cNvPr>
          <p:cNvSpPr/>
          <p:nvPr/>
        </p:nvSpPr>
        <p:spPr>
          <a:xfrm>
            <a:off x="1555750" y="4096800"/>
            <a:ext cx="2667000" cy="1708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5454825-13AA-841C-DA17-BFCCA22EA83C}"/>
              </a:ext>
            </a:extLst>
          </p:cNvPr>
          <p:cNvSpPr/>
          <p:nvPr/>
        </p:nvSpPr>
        <p:spPr>
          <a:xfrm>
            <a:off x="7679857" y="4096800"/>
            <a:ext cx="2667000" cy="1708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B23B06-5584-A657-0FFC-F60641B410E0}"/>
              </a:ext>
            </a:extLst>
          </p:cNvPr>
          <p:cNvSpPr/>
          <p:nvPr/>
        </p:nvSpPr>
        <p:spPr>
          <a:xfrm>
            <a:off x="2396928" y="3924000"/>
            <a:ext cx="984644" cy="41850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벨리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688702-CD76-E593-7C13-DCC987CF8A3D}"/>
              </a:ext>
            </a:extLst>
          </p:cNvPr>
          <p:cNvSpPr/>
          <p:nvPr/>
        </p:nvSpPr>
        <p:spPr>
          <a:xfrm>
            <a:off x="8496000" y="3924000"/>
            <a:ext cx="984644" cy="41850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>
                <a:solidFill>
                  <a:schemeClr val="tx1"/>
                </a:solidFill>
              </a:rPr>
              <a:t>로티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868DC-6494-EC5F-DFA7-51B2CD7A7182}"/>
              </a:ext>
            </a:extLst>
          </p:cNvPr>
          <p:cNvSpPr txBox="1"/>
          <p:nvPr/>
        </p:nvSpPr>
        <p:spPr>
          <a:xfrm>
            <a:off x="8877300" y="495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DF92FE-3296-6913-90D1-B1F1C2F8F9A6}"/>
              </a:ext>
            </a:extLst>
          </p:cNvPr>
          <p:cNvGrpSpPr/>
          <p:nvPr/>
        </p:nvGrpSpPr>
        <p:grpSpPr>
          <a:xfrm>
            <a:off x="163747" y="4769574"/>
            <a:ext cx="6096000" cy="418505"/>
            <a:chOff x="-144696" y="4659544"/>
            <a:chExt cx="6096000" cy="41850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285443E-26A0-BC79-1108-86A3F8A299DF}"/>
                </a:ext>
              </a:extLst>
            </p:cNvPr>
            <p:cNvSpPr/>
            <p:nvPr/>
          </p:nvSpPr>
          <p:spPr>
            <a:xfrm>
              <a:off x="541427" y="4659544"/>
              <a:ext cx="4723753" cy="4185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4433EE-7C65-AD53-92C0-29BCC64167D2}"/>
                </a:ext>
              </a:extLst>
            </p:cNvPr>
            <p:cNvSpPr txBox="1"/>
            <p:nvPr/>
          </p:nvSpPr>
          <p:spPr>
            <a:xfrm>
              <a:off x="-144696" y="4714909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" altLang="ko-Kore-KR" sz="1400" dirty="0">
                  <a:solidFill>
                    <a:schemeClr val="tx1"/>
                  </a:solidFill>
                </a:rPr>
                <a:t>UPDATE account SET balance=8000 WHERE NAME=‘</a:t>
              </a:r>
              <a:r>
                <a:rPr kumimoji="1" lang="en-US" altLang="ko-Kore-KR" sz="1400" dirty="0">
                  <a:solidFill>
                    <a:schemeClr val="tx1"/>
                  </a:solidFill>
                </a:rPr>
                <a:t>BELLY</a:t>
              </a:r>
              <a:r>
                <a:rPr kumimoji="1" lang="en" altLang="ko-Kore-KR" sz="1400" dirty="0">
                  <a:solidFill>
                    <a:schemeClr val="tx1"/>
                  </a:solidFill>
                </a:rPr>
                <a:t>’;</a:t>
              </a:r>
              <a:endParaRPr kumimoji="1" lang="ko-Kore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E0326C9-8B6B-B2CD-A704-0C40DBF4A414}"/>
              </a:ext>
            </a:extLst>
          </p:cNvPr>
          <p:cNvGrpSpPr/>
          <p:nvPr/>
        </p:nvGrpSpPr>
        <p:grpSpPr>
          <a:xfrm>
            <a:off x="5968676" y="4769361"/>
            <a:ext cx="6096000" cy="418505"/>
            <a:chOff x="-144696" y="4659544"/>
            <a:chExt cx="6096000" cy="41850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986B578-12D3-3E4F-46FB-4EB833A82D21}"/>
                </a:ext>
              </a:extLst>
            </p:cNvPr>
            <p:cNvSpPr/>
            <p:nvPr/>
          </p:nvSpPr>
          <p:spPr>
            <a:xfrm>
              <a:off x="541427" y="4659544"/>
              <a:ext cx="4723753" cy="4185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0E6DA1-0525-0244-42C8-B21C697B1B02}"/>
                </a:ext>
              </a:extLst>
            </p:cNvPr>
            <p:cNvSpPr txBox="1"/>
            <p:nvPr/>
          </p:nvSpPr>
          <p:spPr>
            <a:xfrm>
              <a:off x="-144696" y="4714909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" altLang="ko-Kore-KR" sz="1400" dirty="0">
                  <a:solidFill>
                    <a:schemeClr val="tx1"/>
                  </a:solidFill>
                </a:rPr>
                <a:t>UPDATE account SET balance=12000 WHERE NAME=‘LOTTY</a:t>
              </a:r>
              <a:r>
                <a:rPr kumimoji="1" lang="en-US" altLang="ko-Kore-KR" sz="1400" dirty="0">
                  <a:solidFill>
                    <a:schemeClr val="tx1"/>
                  </a:solidFill>
                </a:rPr>
                <a:t>’</a:t>
              </a:r>
              <a:r>
                <a:rPr kumimoji="1" lang="en" altLang="ko-Kore-KR" sz="1400" dirty="0">
                  <a:solidFill>
                    <a:schemeClr val="tx1"/>
                  </a:solidFill>
                </a:rPr>
                <a:t>;</a:t>
              </a:r>
              <a:endParaRPr kumimoji="1" lang="ko-Kore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782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D159B5F-57A6-4BDF-8821-DADB4698D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933" y="2191310"/>
            <a:ext cx="5968134" cy="38233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6CA4457-A215-4DE3-AB70-55BBAB196E5B}"/>
              </a:ext>
            </a:extLst>
          </p:cNvPr>
          <p:cNvSpPr/>
          <p:nvPr/>
        </p:nvSpPr>
        <p:spPr>
          <a:xfrm>
            <a:off x="4464783" y="496856"/>
            <a:ext cx="326243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0" b="1" dirty="0">
                <a:solidFill>
                  <a:srgbClr val="FF0000"/>
                </a:solidFill>
                <a:latin typeface="NanumGothic" panose="020D0604000000000000" pitchFamily="34" charset="-127"/>
              </a:rPr>
              <a:t>복잡함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904539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1DC1111-98FD-CCA1-AC15-7D0EA73E8748}"/>
              </a:ext>
            </a:extLst>
          </p:cNvPr>
          <p:cNvCxnSpPr>
            <a:cxnSpLocks/>
          </p:cNvCxnSpPr>
          <p:nvPr/>
        </p:nvCxnSpPr>
        <p:spPr>
          <a:xfrm>
            <a:off x="4940300" y="5009188"/>
            <a:ext cx="2022007" cy="0"/>
          </a:xfrm>
          <a:prstGeom prst="straightConnector1">
            <a:avLst/>
          </a:prstGeom>
          <a:ln w="1905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CB1D7BE-7E63-86C9-5659-C64E339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개념 예시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(4)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2" descr="벨리곰 벨리곰 랜덤 피규어 - 위시버킷">
            <a:extLst>
              <a:ext uri="{FF2B5EF4-FFF2-40B4-BE49-F238E27FC236}">
                <a16:creationId xmlns:a16="http://schemas.microsoft.com/office/drawing/2014/main" id="{29120963-ECC4-DF33-B625-C4529D476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484607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DF6DC-2E0C-DB5F-EF16-7B2C84F47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2" b="5000"/>
          <a:stretch/>
        </p:blipFill>
        <p:spPr bwMode="auto">
          <a:xfrm>
            <a:off x="7969252" y="1766698"/>
            <a:ext cx="2032000" cy="201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88643E78-AE02-77A1-6C46-9D850DB50931}"/>
              </a:ext>
            </a:extLst>
          </p:cNvPr>
          <p:cNvSpPr/>
          <p:nvPr/>
        </p:nvSpPr>
        <p:spPr>
          <a:xfrm>
            <a:off x="1555750" y="4096800"/>
            <a:ext cx="2667000" cy="1708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5454825-13AA-841C-DA17-BFCCA22EA83C}"/>
              </a:ext>
            </a:extLst>
          </p:cNvPr>
          <p:cNvSpPr/>
          <p:nvPr/>
        </p:nvSpPr>
        <p:spPr>
          <a:xfrm>
            <a:off x="7679857" y="4096800"/>
            <a:ext cx="2667000" cy="1708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B23B06-5584-A657-0FFC-F60641B410E0}"/>
              </a:ext>
            </a:extLst>
          </p:cNvPr>
          <p:cNvSpPr/>
          <p:nvPr/>
        </p:nvSpPr>
        <p:spPr>
          <a:xfrm>
            <a:off x="2396928" y="3924000"/>
            <a:ext cx="984644" cy="41850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>
                <a:solidFill>
                  <a:schemeClr val="tx1"/>
                </a:solidFill>
              </a:rPr>
              <a:t>벨리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868DC-6494-EC5F-DFA7-51B2CD7A7182}"/>
              </a:ext>
            </a:extLst>
          </p:cNvPr>
          <p:cNvSpPr txBox="1"/>
          <p:nvPr/>
        </p:nvSpPr>
        <p:spPr>
          <a:xfrm>
            <a:off x="8877300" y="495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DF92FE-3296-6913-90D1-B1F1C2F8F9A6}"/>
              </a:ext>
            </a:extLst>
          </p:cNvPr>
          <p:cNvGrpSpPr/>
          <p:nvPr/>
        </p:nvGrpSpPr>
        <p:grpSpPr>
          <a:xfrm>
            <a:off x="163747" y="4769574"/>
            <a:ext cx="6096000" cy="418505"/>
            <a:chOff x="-144696" y="4659544"/>
            <a:chExt cx="6096000" cy="41850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285443E-26A0-BC79-1108-86A3F8A299DF}"/>
                </a:ext>
              </a:extLst>
            </p:cNvPr>
            <p:cNvSpPr/>
            <p:nvPr/>
          </p:nvSpPr>
          <p:spPr>
            <a:xfrm>
              <a:off x="541427" y="4659544"/>
              <a:ext cx="4723753" cy="4185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4433EE-7C65-AD53-92C0-29BCC64167D2}"/>
                </a:ext>
              </a:extLst>
            </p:cNvPr>
            <p:cNvSpPr txBox="1"/>
            <p:nvPr/>
          </p:nvSpPr>
          <p:spPr>
            <a:xfrm>
              <a:off x="-144696" y="4714909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" altLang="ko-Kore-KR" sz="1400" dirty="0">
                  <a:solidFill>
                    <a:schemeClr val="tx1"/>
                  </a:solidFill>
                </a:rPr>
                <a:t>UPDATE account SET balance=8000 WHERE NAME=‘</a:t>
              </a:r>
              <a:r>
                <a:rPr kumimoji="1" lang="en-US" altLang="ko-Kore-KR" sz="1400" dirty="0">
                  <a:solidFill>
                    <a:schemeClr val="tx1"/>
                  </a:solidFill>
                </a:rPr>
                <a:t>BELLY</a:t>
              </a:r>
              <a:r>
                <a:rPr kumimoji="1" lang="en" altLang="ko-Kore-KR" sz="1400" dirty="0">
                  <a:solidFill>
                    <a:schemeClr val="tx1"/>
                  </a:solidFill>
                </a:rPr>
                <a:t>’;</a:t>
              </a:r>
              <a:endParaRPr kumimoji="1" lang="ko-Kore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E0326C9-8B6B-B2CD-A704-0C40DBF4A414}"/>
              </a:ext>
            </a:extLst>
          </p:cNvPr>
          <p:cNvGrpSpPr/>
          <p:nvPr/>
        </p:nvGrpSpPr>
        <p:grpSpPr>
          <a:xfrm>
            <a:off x="5968676" y="4769361"/>
            <a:ext cx="6096000" cy="418505"/>
            <a:chOff x="-144696" y="4659544"/>
            <a:chExt cx="6096000" cy="41850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986B578-12D3-3E4F-46FB-4EB833A82D21}"/>
                </a:ext>
              </a:extLst>
            </p:cNvPr>
            <p:cNvSpPr/>
            <p:nvPr/>
          </p:nvSpPr>
          <p:spPr>
            <a:xfrm>
              <a:off x="541427" y="4659544"/>
              <a:ext cx="4723753" cy="4185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0E6DA1-0525-0244-42C8-B21C697B1B02}"/>
                </a:ext>
              </a:extLst>
            </p:cNvPr>
            <p:cNvSpPr txBox="1"/>
            <p:nvPr/>
          </p:nvSpPr>
          <p:spPr>
            <a:xfrm>
              <a:off x="-144696" y="4714909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" altLang="ko-Kore-KR" sz="1400" dirty="0">
                  <a:solidFill>
                    <a:schemeClr val="tx1"/>
                  </a:solidFill>
                </a:rPr>
                <a:t>UPDATE account SET balance=12000 WHERE NAME=‘LOTTY</a:t>
              </a:r>
              <a:r>
                <a:rPr kumimoji="1" lang="en-US" altLang="ko-Kore-KR" sz="1400" dirty="0">
                  <a:solidFill>
                    <a:schemeClr val="tx1"/>
                  </a:solidFill>
                </a:rPr>
                <a:t>’</a:t>
              </a:r>
              <a:r>
                <a:rPr kumimoji="1" lang="en" altLang="ko-Kore-KR" sz="1400" dirty="0">
                  <a:solidFill>
                    <a:schemeClr val="tx1"/>
                  </a:solidFill>
                </a:rPr>
                <a:t>;</a:t>
              </a:r>
              <a:endParaRPr kumimoji="1" lang="ko-Kore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B387B0-7C21-4FE0-8944-FA7B4CC64DEB}"/>
              </a:ext>
            </a:extLst>
          </p:cNvPr>
          <p:cNvSpPr/>
          <p:nvPr/>
        </p:nvSpPr>
        <p:spPr>
          <a:xfrm>
            <a:off x="8496000" y="3924000"/>
            <a:ext cx="984644" cy="41850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>
                <a:solidFill>
                  <a:schemeClr val="tx1"/>
                </a:solidFill>
              </a:rPr>
              <a:t>로티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82C1D6-0B98-49F8-ACBE-6CB8627C5E8A}"/>
              </a:ext>
            </a:extLst>
          </p:cNvPr>
          <p:cNvSpPr/>
          <p:nvPr/>
        </p:nvSpPr>
        <p:spPr>
          <a:xfrm>
            <a:off x="557841" y="3919292"/>
            <a:ext cx="11076317" cy="2110341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89B54E5-183A-4D73-9D2A-43E4AC1B4860}"/>
              </a:ext>
            </a:extLst>
          </p:cNvPr>
          <p:cNvSpPr/>
          <p:nvPr/>
        </p:nvSpPr>
        <p:spPr>
          <a:xfrm>
            <a:off x="5457300" y="3640464"/>
            <a:ext cx="984644" cy="4185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트랜잭션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4749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82813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DROP TABLE IF EXISTS account 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CREATE TABLE account (</a:t>
            </a:r>
          </a:p>
          <a:p>
            <a:r>
              <a:rPr lang="en-US" altLang="ko-KR" dirty="0"/>
              <a:t>	id INTEGER AUTO_INCREMENT PRIMARY KEY,</a:t>
            </a:r>
          </a:p>
          <a:p>
            <a:r>
              <a:rPr lang="en-US" altLang="ko-KR" dirty="0"/>
              <a:t>	name VARCHAR(255),</a:t>
            </a:r>
          </a:p>
          <a:p>
            <a:r>
              <a:rPr lang="en-US" altLang="ko-KR" dirty="0"/>
              <a:t>	balance INTEGER not null default 0</a:t>
            </a:r>
          </a:p>
          <a:p>
            <a:r>
              <a:rPr lang="en-US" altLang="ko-KR" dirty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INSERT INTO account (name, balance) VALUES ('belly', 10000);</a:t>
            </a:r>
          </a:p>
          <a:p>
            <a:r>
              <a:rPr lang="en-US" altLang="ko-KR" dirty="0"/>
              <a:t>INSERT INTO account (name, balance) VALUES ('</a:t>
            </a:r>
            <a:r>
              <a:rPr lang="en-US" altLang="ko-KR" dirty="0" err="1"/>
              <a:t>lotty</a:t>
            </a:r>
            <a:r>
              <a:rPr lang="en-US" altLang="ko-KR" dirty="0"/>
              <a:t>', 10000);</a:t>
            </a:r>
          </a:p>
          <a:p>
            <a:endParaRPr lang="en-US" altLang="ko-KR" dirty="0"/>
          </a:p>
          <a:p>
            <a:r>
              <a:rPr lang="en-US" altLang="ko-KR" dirty="0"/>
              <a:t>select * from account;</a:t>
            </a:r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개념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6806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82813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set </a:t>
            </a:r>
            <a:r>
              <a:rPr lang="en-US" altLang="ko-KR" dirty="0" err="1"/>
              <a:t>autocommit</a:t>
            </a:r>
            <a:r>
              <a:rPr lang="en-US" altLang="ko-KR" dirty="0"/>
              <a:t> false; //start transaction;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UPDATE account SET balance=8000 WHERE NAME='belly';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UPDATE account SET balance=12000 WHERE NAME='</a:t>
            </a:r>
            <a:r>
              <a:rPr lang="en-US" altLang="ko-KR" dirty="0" err="1"/>
              <a:t>lotty</a:t>
            </a:r>
            <a:r>
              <a:rPr lang="en-US" altLang="ko-KR" dirty="0"/>
              <a:t>';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commit;</a:t>
            </a:r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개념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(Commit)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4424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82813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set </a:t>
            </a:r>
            <a:r>
              <a:rPr lang="en-US" altLang="ko-KR" dirty="0" err="1"/>
              <a:t>autocommit</a:t>
            </a:r>
            <a:r>
              <a:rPr lang="en-US" altLang="ko-KR" dirty="0"/>
              <a:t> true; 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UPDATE account SET balance=10000 WHERE NAME='belly';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UPDATE account SET balance=10000 WHERE NAME='</a:t>
            </a:r>
            <a:r>
              <a:rPr lang="en-US" altLang="ko-KR" dirty="0" err="1"/>
              <a:t>lotty</a:t>
            </a:r>
            <a:r>
              <a:rPr lang="en-US" altLang="ko-KR" dirty="0"/>
              <a:t>';</a:t>
            </a:r>
          </a:p>
          <a:p>
            <a:endParaRPr lang="en-US" altLang="ko-KR" dirty="0"/>
          </a:p>
          <a:p>
            <a:r>
              <a:rPr lang="en-US" altLang="ko-KR" dirty="0"/>
              <a:t>select * from account;</a:t>
            </a:r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개념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(Commit)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4977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8281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set </a:t>
            </a:r>
            <a:r>
              <a:rPr lang="en-US" altLang="ko-KR" dirty="0" err="1"/>
              <a:t>autocommit</a:t>
            </a:r>
            <a:r>
              <a:rPr lang="en-US" altLang="ko-KR" dirty="0"/>
              <a:t> false; 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UPDATE account SET balance=8000 WHERE NAME='belly';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UPDATE account SET balance=12000 WHERE NAME='</a:t>
            </a:r>
            <a:r>
              <a:rPr lang="en-US" altLang="ko-KR" dirty="0" err="1"/>
              <a:t>lotty</a:t>
            </a:r>
            <a:r>
              <a:rPr lang="en-US" altLang="ko-KR" dirty="0"/>
              <a:t>';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select * from account;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rollback;</a:t>
            </a:r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개념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(Rollback)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5898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각각의 </a:t>
            </a:r>
            <a:r>
              <a:rPr lang="en-US" altLang="ko-KR" dirty="0"/>
              <a:t>SQL</a:t>
            </a:r>
            <a:r>
              <a:rPr lang="ko-KR" altLang="en-US" dirty="0"/>
              <a:t>문을 자동으로 </a:t>
            </a:r>
            <a:r>
              <a:rPr lang="en-US" altLang="ko-KR" dirty="0"/>
              <a:t>transaction </a:t>
            </a:r>
            <a:r>
              <a:rPr lang="ko-KR" altLang="en-US" dirty="0"/>
              <a:t>처리해주는 개념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AUTOCOMMIT</a:t>
            </a:r>
            <a:r>
              <a:rPr lang="ko-KR" altLang="en-US" dirty="0"/>
              <a:t>으로 설정하면 각각의 쿼리 실행 직후에 자동으로 </a:t>
            </a:r>
            <a:r>
              <a:rPr lang="en-US" altLang="ko-KR" dirty="0"/>
              <a:t>COMMIT</a:t>
            </a:r>
            <a:r>
              <a:rPr lang="ko-KR" altLang="en-US" dirty="0"/>
              <a:t>을 호출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실행 중에 문제가 있으면 자동으로 롤백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대부분에 </a:t>
            </a:r>
            <a:r>
              <a:rPr lang="en-US" altLang="ko-KR" dirty="0"/>
              <a:t>DBMS</a:t>
            </a:r>
            <a:r>
              <a:rPr lang="ko-KR" altLang="en-US" dirty="0"/>
              <a:t>가 제공하고 있으며 설정은 대부분 </a:t>
            </a:r>
            <a:r>
              <a:rPr lang="en-US" altLang="ko-KR" dirty="0"/>
              <a:t>default </a:t>
            </a:r>
            <a:r>
              <a:rPr lang="ko-KR" altLang="en-US" dirty="0"/>
              <a:t>값을 </a:t>
            </a:r>
            <a:r>
              <a:rPr lang="en-US" altLang="ko-KR" dirty="0"/>
              <a:t>AUTOCOMMIT </a:t>
            </a:r>
            <a:r>
              <a:rPr lang="ko-KR" altLang="en-US" dirty="0"/>
              <a:t>을 </a:t>
            </a:r>
            <a:r>
              <a:rPr lang="en-US" altLang="ko-KR" dirty="0"/>
              <a:t>true</a:t>
            </a:r>
            <a:r>
              <a:rPr lang="ko-KR" altLang="en-US" dirty="0"/>
              <a:t>로 되어 있음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개념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(AUTOCOMMIT)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5917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트랜잭션을 시작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논리적 단위에 맞는 </a:t>
            </a:r>
            <a:r>
              <a:rPr lang="en-US" altLang="ko-KR" dirty="0"/>
              <a:t>SQL</a:t>
            </a:r>
            <a:r>
              <a:rPr lang="ko-KR" altLang="en-US" dirty="0"/>
              <a:t>문들을 실행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문제없이 동작했다면 트랜잭션을 </a:t>
            </a:r>
            <a:r>
              <a:rPr lang="en-US" altLang="ko-KR" dirty="0"/>
              <a:t>commit 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중간에 문제가 있다면 트랜잭션을 </a:t>
            </a:r>
            <a:r>
              <a:rPr lang="en-US" altLang="ko-KR" dirty="0"/>
              <a:t>rollback .</a:t>
            </a:r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개념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실행 순서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2109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원자성</a:t>
            </a:r>
            <a:r>
              <a:rPr lang="ko-KR" altLang="en-US" dirty="0"/>
              <a:t> </a:t>
            </a:r>
            <a:r>
              <a:rPr lang="en-US" altLang="ko-KR" dirty="0"/>
              <a:t>(Atomicity)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일관성 </a:t>
            </a:r>
            <a:r>
              <a:rPr lang="en-US" altLang="ko-KR" dirty="0"/>
              <a:t>(Consistency)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격리성</a:t>
            </a:r>
            <a:r>
              <a:rPr lang="ko-KR" altLang="en-US" dirty="0"/>
              <a:t> </a:t>
            </a:r>
            <a:r>
              <a:rPr lang="en-US" altLang="ko-KR" dirty="0"/>
              <a:t>(Isolation)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지속성 </a:t>
            </a:r>
            <a:r>
              <a:rPr lang="en-US" altLang="ko-KR" dirty="0"/>
              <a:t>(Durability)</a:t>
            </a:r>
          </a:p>
          <a:p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특징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ACID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38334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트랜잭션 내에서 실행한 작업들은 마치 하나의 작업인 것처럼 모두 성공 하거나 모두 실패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All or Nothing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트랜잭션은 논리적으로 쪼갤 수 없는 단위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개발자는 트랜잭션 단위를 어떻게 정하는지</a:t>
            </a:r>
          </a:p>
          <a:p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특징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ACID (</a:t>
            </a:r>
            <a:r>
              <a:rPr lang="en-US" altLang="ko-KR" sz="4000" dirty="0"/>
              <a:t>Atomicity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0999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모든 트랜잭션은 일관성 있는 데이터베이스 상태를 유지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Consistent =&gt; Consistent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트랜잭션 수행 중에 </a:t>
            </a:r>
            <a:r>
              <a:rPr lang="en-US" altLang="ko-KR" dirty="0"/>
              <a:t>rule</a:t>
            </a:r>
            <a:r>
              <a:rPr lang="ko-KR" altLang="en-US" dirty="0"/>
              <a:t>을 위반했으면 롤백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개발자는 애플리케이션에서 일관성을 깨는게 무엇인지 확인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특징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ACID (</a:t>
            </a:r>
            <a:r>
              <a:rPr lang="en-US" altLang="ko-KR" sz="4000" dirty="0"/>
              <a:t>Consistency)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262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7AA31-83AC-4D39-6B66-B7D0555B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엔터프라이즈 개발이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“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복잡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”</a:t>
            </a:r>
            <a:r>
              <a:rPr kumimoji="1" lang="ko-KR" altLang="en-US" sz="4000" dirty="0">
                <a:latin typeface="NanumGothic" panose="020D0604000000000000" pitchFamily="34" charset="-127"/>
              </a:rPr>
              <a:t>한 이유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CED6A3-D4CE-DE9F-4288-F6D836042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NanumGothic" panose="020D0604000000000000" pitchFamily="34" charset="-127"/>
              </a:rPr>
              <a:t>기술적인 </a:t>
            </a:r>
            <a:r>
              <a:rPr kumimoji="1" lang="ko-KR" altLang="en-US" sz="2400" b="1" dirty="0"/>
              <a:t>요구사항</a:t>
            </a:r>
            <a:r>
              <a:rPr kumimoji="1" lang="ko-KR" altLang="en-US" sz="2400" dirty="0">
                <a:latin typeface="NanumGothic" panose="020D0604000000000000" pitchFamily="34" charset="-127"/>
              </a:rPr>
              <a:t>이 늘어난다 </a:t>
            </a:r>
            <a:endParaRPr kumimoji="1" lang="en-US" altLang="ko-KR" sz="24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다중 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DB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를 하나의 트랜잭션으로 묶어서 처리하는 분산 트랜잭션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타 시스템에 대한 자동화된 연계 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NanumGothic" panose="020D0604000000000000" pitchFamily="34" charset="-127"/>
              </a:rPr>
              <a:t>엔터프라이즈 애플리케이션의 </a:t>
            </a:r>
            <a:r>
              <a:rPr kumimoji="1" lang="ko-KR" altLang="en-US" sz="2400" b="1" dirty="0">
                <a:latin typeface="NanumGothic" panose="020D0604000000000000" pitchFamily="34" charset="-127"/>
              </a:rPr>
              <a:t>비즈니스 로직의 복잡함</a:t>
            </a:r>
            <a:r>
              <a:rPr kumimoji="1" lang="ko-KR" altLang="en-US" sz="2400" dirty="0">
                <a:latin typeface="NanumGothic" panose="020D0604000000000000" pitchFamily="34" charset="-127"/>
              </a:rPr>
              <a:t>이 증가 </a:t>
            </a:r>
            <a:endParaRPr kumimoji="1" lang="en-US" altLang="ko-KR" sz="24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2000" dirty="0">
                <a:latin typeface="NanumGothic" panose="020D0604000000000000" pitchFamily="34" charset="-127"/>
              </a:rPr>
              <a:t>2000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년 경제 위기 이후 기능 요구 사항 및 예외 상황 증가 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프로그램이 처리해야 할 정보 규모 증가 </a:t>
            </a:r>
            <a:endParaRPr kumimoji="1" lang="ko-Kore-KR" altLang="en-US" sz="2000" dirty="0">
              <a:latin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ko-Kore-KR" altLang="en-US" sz="2000" dirty="0">
              <a:latin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E27CF-84F2-914B-E086-1C035B3832CD}"/>
              </a:ext>
            </a:extLst>
          </p:cNvPr>
          <p:cNvSpPr txBox="1"/>
          <p:nvPr/>
        </p:nvSpPr>
        <p:spPr>
          <a:xfrm>
            <a:off x="9757505" y="6440394"/>
            <a:ext cx="2264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1-3. Spring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핵심 전략</a:t>
            </a:r>
            <a:endParaRPr kumimoji="1"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3359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동시에 실행되는 트랜잭션들이 서로에게 영향을 미치지 않도록 격리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여러 트랜잭션들이 동시에 실행될 때도 혼자 실행되는 것처럼 동작하게 만들어야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Isolation level </a:t>
            </a:r>
            <a:r>
              <a:rPr lang="ko-KR" altLang="en-US" dirty="0"/>
              <a:t>높을 수록 성능 저하</a:t>
            </a:r>
            <a:r>
              <a:rPr lang="en-US" altLang="ko-KR" dirty="0"/>
              <a:t>, </a:t>
            </a:r>
            <a:r>
              <a:rPr lang="ko-KR" altLang="en-US" dirty="0"/>
              <a:t>낮을 수록 동시성 문제 발생 가능성 높아짐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트랜잭션 격리 수준 </a:t>
            </a:r>
            <a:r>
              <a:rPr lang="en-US" altLang="ko-KR" dirty="0"/>
              <a:t>(Isolation level)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READ UNCOMMITED (commit</a:t>
            </a:r>
            <a:r>
              <a:rPr lang="ko-KR" altLang="en-US" dirty="0"/>
              <a:t> 되지 않은 읽기</a:t>
            </a:r>
            <a:r>
              <a:rPr lang="en-US" altLang="ko-KR" dirty="0"/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READ COMMITTED (commit</a:t>
            </a:r>
            <a:r>
              <a:rPr lang="ko-KR" altLang="en-US" dirty="0"/>
              <a:t> 된 읽기</a:t>
            </a:r>
            <a:r>
              <a:rPr lang="en-US" altLang="ko-KR" dirty="0"/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REPEATABLE READ (</a:t>
            </a:r>
            <a:r>
              <a:rPr lang="ko-KR" altLang="en-US" dirty="0"/>
              <a:t>반복 가능한 읽기</a:t>
            </a:r>
            <a:r>
              <a:rPr lang="en-US" altLang="ko-KR" dirty="0"/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SERIALIZABLE (</a:t>
            </a:r>
            <a:r>
              <a:rPr lang="ko-KR" altLang="en-US" dirty="0"/>
              <a:t>직렬화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특징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ACID (</a:t>
            </a:r>
            <a:r>
              <a:rPr lang="en-US" altLang="ko-KR" sz="4000" dirty="0"/>
              <a:t>Isolation)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4843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트랜잭션을 성공적으로 끝내면 그 결과가 항상 기록되어야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중간에 시스템에 문제가 발생해도 </a:t>
            </a:r>
            <a:r>
              <a:rPr lang="en-US" altLang="ko-KR" dirty="0"/>
              <a:t>DB</a:t>
            </a:r>
            <a:r>
              <a:rPr lang="ko-KR" altLang="en-US" dirty="0"/>
              <a:t> 로그 등을 사용해서 성공한 트랜잭션 내용을 복구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영구적으로 존재해야 하기 때문에 일반적으로 비 휘발성 메모리에 저장함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특징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ACID </a:t>
            </a:r>
            <a:r>
              <a:rPr lang="en-US" altLang="ko-KR" sz="4000" dirty="0"/>
              <a:t>(Durability)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5537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3-2.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순수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JDBC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순수 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JDBC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76AD97-4EE1-48D0-94FD-9FD44F742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620000"/>
            <a:ext cx="10031280" cy="44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420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6A617AC-B9D3-4BBA-9A5C-3FF2511C5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35"/>
          <a:stretch/>
        </p:blipFill>
        <p:spPr>
          <a:xfrm>
            <a:off x="972000" y="1620000"/>
            <a:ext cx="10115100" cy="4535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3-3. </a:t>
            </a:r>
            <a:r>
              <a:rPr lang="ko-KR" altLang="en-US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트랜잭션 경계설정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경계 설정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(1)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A8DB00-0D1E-45F2-8716-67EC520B897D}"/>
              </a:ext>
            </a:extLst>
          </p:cNvPr>
          <p:cNvSpPr/>
          <p:nvPr/>
        </p:nvSpPr>
        <p:spPr>
          <a:xfrm>
            <a:off x="1927877" y="3573696"/>
            <a:ext cx="2641394" cy="35164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9A84543-A2E0-47A5-AE54-98C2473BFF4F}"/>
              </a:ext>
            </a:extLst>
          </p:cNvPr>
          <p:cNvGrpSpPr/>
          <p:nvPr/>
        </p:nvGrpSpPr>
        <p:grpSpPr>
          <a:xfrm>
            <a:off x="4814181" y="3469138"/>
            <a:ext cx="3743924" cy="456206"/>
            <a:chOff x="4846306" y="2396286"/>
            <a:chExt cx="1852235" cy="456206"/>
          </a:xfrm>
          <a:solidFill>
            <a:schemeClr val="bg1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BB34320-BAAA-4545-A9CB-685F8FCFBAD6}"/>
                </a:ext>
              </a:extLst>
            </p:cNvPr>
            <p:cNvSpPr/>
            <p:nvPr/>
          </p:nvSpPr>
          <p:spPr>
            <a:xfrm>
              <a:off x="4846306" y="2396286"/>
              <a:ext cx="1852235" cy="456206"/>
            </a:xfrm>
            <a:prstGeom prst="rect">
              <a:avLst/>
            </a:prstGeom>
            <a:grp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D738A9D-EEDD-4E98-8B75-5F3BF8041FF5}"/>
                </a:ext>
              </a:extLst>
            </p:cNvPr>
            <p:cNvSpPr/>
            <p:nvPr/>
          </p:nvSpPr>
          <p:spPr>
            <a:xfrm>
              <a:off x="4853736" y="2497312"/>
              <a:ext cx="1844805" cy="307777"/>
            </a:xfrm>
            <a:prstGeom prst="rect">
              <a:avLst/>
            </a:prstGeom>
            <a:noFill/>
          </p:spPr>
          <p:txBody>
            <a:bodyPr wrap="none" anchor="t">
              <a:spAutoFit/>
            </a:bodyPr>
            <a:lstStyle/>
            <a:p>
              <a:pPr algn="ctr"/>
              <a:r>
                <a:rPr kumimoji="1" lang="ko-KR" altLang="en-US" sz="1400" b="1">
                  <a:latin typeface="+mn-ea"/>
                </a:rPr>
                <a:t>비즈니스 로직과 기술적 로직이 혼합된 코드</a:t>
              </a:r>
              <a:endParaRPr lang="ko-KR" altLang="en-US" sz="1400" b="1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8024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6E7487-C1C6-44BB-A50A-B5FC08D36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2529"/>
          <a:stretch/>
        </p:blipFill>
        <p:spPr>
          <a:xfrm>
            <a:off x="971999" y="1620000"/>
            <a:ext cx="9445215" cy="2267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3-3. </a:t>
            </a:r>
            <a:r>
              <a:rPr lang="ko-KR" altLang="en-US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트랜잭션 경계설정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경계 설정</a:t>
            </a:r>
            <a:r>
              <a:rPr kumimoji="1" lang="en-US" altLang="ko-KR" sz="4000" dirty="0">
                <a:latin typeface="NanumGothic" panose="020D0604000000000000" pitchFamily="34" charset="-127"/>
              </a:rPr>
              <a:t>(2)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6AEF99-2B8C-4F03-9964-DDF53A3DD27A}"/>
              </a:ext>
            </a:extLst>
          </p:cNvPr>
          <p:cNvSpPr/>
          <p:nvPr/>
        </p:nvSpPr>
        <p:spPr>
          <a:xfrm>
            <a:off x="1904494" y="2870407"/>
            <a:ext cx="2788903" cy="35164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2949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1A1EF-73E9-18E8-01BB-C7BFC181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186" y="511120"/>
            <a:ext cx="10515600" cy="1325563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3.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 </a:t>
            </a:r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Spring 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트랜잭션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A8A51-081E-EDE7-0F2D-308575BF3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870" y="1836683"/>
            <a:ext cx="10515600" cy="424880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Gothic" panose="020D0604000000000000" pitchFamily="34" charset="-127"/>
              </a:rPr>
              <a:t>3</a:t>
            </a:r>
            <a:r>
              <a:rPr kumimoji="1" lang="en" altLang="ko-Kore-KR" sz="2400" dirty="0">
                <a:latin typeface="NanumGothic" panose="020D0604000000000000" pitchFamily="34" charset="-127"/>
              </a:rPr>
              <a:t>.1. </a:t>
            </a:r>
            <a:r>
              <a:rPr kumimoji="1" lang="ko-KR" altLang="en-US" sz="2400" dirty="0"/>
              <a:t>트랜잭션 개념</a:t>
            </a:r>
            <a:endParaRPr kumimoji="1" lang="en" altLang="ko-Kore-KR" sz="24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트랜잭션이란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?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 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순수 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JDBC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코드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경계 설정</a:t>
            </a:r>
            <a:endParaRPr kumimoji="1" lang="en" altLang="ko-Kore-KR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NanumGothic" panose="020D0604000000000000" pitchFamily="34" charset="-127"/>
              </a:rPr>
              <a:t>3</a:t>
            </a:r>
            <a:r>
              <a:rPr kumimoji="1" lang="en" altLang="ko-Kore-KR" sz="2400" b="1" dirty="0">
                <a:latin typeface="NanumGothic" panose="020D0604000000000000" pitchFamily="34" charset="-127"/>
              </a:rPr>
              <a:t>.2. </a:t>
            </a:r>
            <a:r>
              <a:rPr kumimoji="1" lang="ko-KR" altLang="en-US" sz="2400" b="1" dirty="0">
                <a:latin typeface="NanumGothic" panose="020D0604000000000000" pitchFamily="34" charset="-127"/>
              </a:rPr>
              <a:t>스프링 트랜잭션의 동작 원리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동기화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추상화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/>
              <a:t>프로그래밍 트랜잭션과 선언적 트랜잭션 </a:t>
            </a:r>
            <a:endParaRPr kumimoji="1" lang="en" altLang="ko-Kore-KR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Gothic" panose="020D0604000000000000" pitchFamily="34" charset="-127"/>
              </a:rPr>
              <a:t>3</a:t>
            </a:r>
            <a:r>
              <a:rPr kumimoji="1" lang="en" altLang="ko-Kore-KR" sz="2400" dirty="0">
                <a:latin typeface="NanumGothic" panose="020D0604000000000000" pitchFamily="34" charset="-127"/>
              </a:rPr>
              <a:t>.3. </a:t>
            </a:r>
            <a:r>
              <a:rPr kumimoji="1" lang="ko-KR" altLang="en-US" sz="2400" dirty="0">
                <a:latin typeface="NanumGothic" panose="020D0604000000000000" pitchFamily="34" charset="-127"/>
              </a:rPr>
              <a:t>트랜잭션 전파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</a:t>
            </a:r>
            <a:r>
              <a:rPr kumimoji="1" lang="ko-KR" altLang="en-US" sz="2000" dirty="0" err="1">
                <a:latin typeface="NanumGothic" panose="020D0604000000000000" pitchFamily="34" charset="-127"/>
              </a:rPr>
              <a:t>전파란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전파 옵션 </a:t>
            </a:r>
            <a:endParaRPr kumimoji="1" lang="en-US" altLang="ko-KR" sz="2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3910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트랜잭션을 시작하기 위해 만든 </a:t>
            </a:r>
            <a:r>
              <a:rPr lang="en-US" altLang="ko-KR" dirty="0"/>
              <a:t>Connection </a:t>
            </a:r>
            <a:r>
              <a:rPr lang="ko-KR" altLang="en-US" dirty="0"/>
              <a:t>오브젝트를 특별한 저장소에 저장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저장 된 </a:t>
            </a:r>
            <a:r>
              <a:rPr lang="en-US" altLang="ko-KR" dirty="0"/>
              <a:t>Connection</a:t>
            </a:r>
            <a:r>
              <a:rPr lang="ko-KR" altLang="en-US" dirty="0"/>
              <a:t>을 가져가서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TransactionSynchronizationManager</a:t>
            </a:r>
            <a:r>
              <a:rPr lang="en-US" altLang="ko-KR" dirty="0"/>
              <a:t> </a:t>
            </a:r>
            <a:r>
              <a:rPr lang="ko-KR" altLang="en-US" dirty="0"/>
              <a:t>클래스가 스프링이 제공하는 트랜잭션 동기화 관리 클래스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멀티 쓰레드 환경에서도 안전한 동기화 방법을 구현</a:t>
            </a:r>
            <a:endParaRPr lang="en-US" altLang="ko-KR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동기화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3840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서로 다른 트랜잭션 관리 전략을 추상화하고 표준화 함</a:t>
            </a:r>
            <a:r>
              <a:rPr lang="en-US" altLang="ko-KR" dirty="0"/>
              <a:t> (</a:t>
            </a:r>
            <a:r>
              <a:rPr lang="ko-KR" altLang="en-US" dirty="0"/>
              <a:t>트랜잭션 경계 설정</a:t>
            </a:r>
            <a:r>
              <a:rPr lang="en-US" altLang="ko-KR" dirty="0"/>
              <a:t>, API </a:t>
            </a:r>
            <a:r>
              <a:rPr lang="ko-KR" altLang="en-US" dirty="0"/>
              <a:t>의존성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스프링은 </a:t>
            </a:r>
            <a:r>
              <a:rPr lang="en-US" altLang="ko-KR" dirty="0" err="1"/>
              <a:t>PlatformTransactionManager</a:t>
            </a:r>
            <a:r>
              <a:rPr lang="en-US" altLang="ko-KR" dirty="0"/>
              <a:t> </a:t>
            </a:r>
            <a:r>
              <a:rPr lang="ko-KR" altLang="en-US" dirty="0"/>
              <a:t>라는 인터페이스 제공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TransactionDefinition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트랜잭션의 속성을 정의하는 인터페이스로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격리 수준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(isolation level),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타임아웃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읽기 전용 여부 등의 트랜잭션 속성을 설정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계층과 책임의 분리 </a:t>
            </a:r>
            <a:r>
              <a:rPr lang="en-US" altLang="ko-KR" dirty="0"/>
              <a:t>(</a:t>
            </a:r>
            <a:r>
              <a:rPr lang="ko-KR" altLang="en-US" dirty="0"/>
              <a:t>애플리케이션 계층</a:t>
            </a:r>
            <a:r>
              <a:rPr lang="en-US" altLang="ko-KR" dirty="0"/>
              <a:t>, </a:t>
            </a:r>
            <a:r>
              <a:rPr lang="ko-KR" altLang="en-US" dirty="0"/>
              <a:t>서비스 추상화 계층</a:t>
            </a:r>
            <a:r>
              <a:rPr lang="en-US" altLang="ko-KR" dirty="0"/>
              <a:t>, </a:t>
            </a:r>
            <a:r>
              <a:rPr lang="ko-KR" altLang="en-US" dirty="0"/>
              <a:t>기술 계층</a:t>
            </a:r>
            <a:r>
              <a:rPr lang="en-US" altLang="ko-KR" dirty="0"/>
              <a:t>)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트랜잭션 서비스 추상화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2236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6E499E-00F2-1D64-7A5F-8969C5165728}"/>
              </a:ext>
            </a:extLst>
          </p:cNvPr>
          <p:cNvSpPr txBox="1"/>
          <p:nvPr/>
        </p:nvSpPr>
        <p:spPr>
          <a:xfrm>
            <a:off x="8458200" y="6440394"/>
            <a:ext cx="3563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kumimoji="1" lang="ko-KR" altLang="en-US" sz="1200" dirty="0">
                <a:latin typeface="NanumGothic" panose="020D0604000000000000" pitchFamily="34" charset="-127"/>
              </a:rPr>
              <a:t>트랜잭션 개념</a:t>
            </a:r>
            <a:endParaRPr kumimoji="1" lang="en" altLang="ko-Kore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57F06-CF79-4614-A649-5776A5E08878}"/>
              </a:ext>
            </a:extLst>
          </p:cNvPr>
          <p:cNvSpPr txBox="1"/>
          <p:nvPr/>
        </p:nvSpPr>
        <p:spPr>
          <a:xfrm>
            <a:off x="838200" y="172084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코드를 통해 확인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749648D-5002-4579-A6AF-60422E1A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</a:rPr>
              <a:t>프로그래밍 트랜잭션과 선언적 트랜잭션  </a:t>
            </a:r>
            <a:endParaRPr kumimoji="1" lang="ko-Kore-KR" altLang="en-US" sz="4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9181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1A1EF-73E9-18E8-01BB-C7BFC181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186" y="511120"/>
            <a:ext cx="10515600" cy="1325563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3.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 </a:t>
            </a:r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Spring 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effectLst/>
                <a:latin typeface="NanumGothic" panose="020D0604000000000000" pitchFamily="34" charset="-127"/>
              </a:rPr>
              <a:t>트랜잭션</a:t>
            </a:r>
            <a:endParaRPr kumimoji="1" lang="ko-Kore-KR" altLang="en-US" dirty="0">
              <a:solidFill>
                <a:schemeClr val="tx2">
                  <a:lumMod val="7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A8A51-081E-EDE7-0F2D-308575BF3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870" y="1836683"/>
            <a:ext cx="10515600" cy="424880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Gothic" panose="020D0604000000000000" pitchFamily="34" charset="-127"/>
              </a:rPr>
              <a:t>3</a:t>
            </a:r>
            <a:r>
              <a:rPr kumimoji="1" lang="en" altLang="ko-Kore-KR" sz="2400" dirty="0">
                <a:latin typeface="NanumGothic" panose="020D0604000000000000" pitchFamily="34" charset="-127"/>
              </a:rPr>
              <a:t>.1. </a:t>
            </a:r>
            <a:r>
              <a:rPr kumimoji="1" lang="ko-KR" altLang="en-US" sz="2400" dirty="0"/>
              <a:t>트랜잭션 개념</a:t>
            </a:r>
            <a:endParaRPr kumimoji="1" lang="en" altLang="ko-Kore-KR" sz="24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트랜잭션이란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?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 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순수 </a:t>
            </a:r>
            <a:r>
              <a:rPr kumimoji="1" lang="en" altLang="ko-Kore-KR" sz="2000" dirty="0">
                <a:latin typeface="NanumGothic" panose="020D0604000000000000" pitchFamily="34" charset="-127"/>
              </a:rPr>
              <a:t>JDBC </a:t>
            </a:r>
            <a:r>
              <a:rPr kumimoji="1" lang="ko-KR" altLang="en-US" sz="2000" dirty="0">
                <a:latin typeface="NanumGothic" panose="020D0604000000000000" pitchFamily="34" charset="-127"/>
              </a:rPr>
              <a:t>코드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경계 설정</a:t>
            </a:r>
            <a:endParaRPr kumimoji="1" lang="en" altLang="ko-Kore-KR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Gothic" panose="020D0604000000000000" pitchFamily="34" charset="-127"/>
              </a:rPr>
              <a:t>3</a:t>
            </a:r>
            <a:r>
              <a:rPr kumimoji="1" lang="en" altLang="ko-Kore-KR" sz="2400" dirty="0">
                <a:latin typeface="NanumGothic" panose="020D0604000000000000" pitchFamily="34" charset="-127"/>
              </a:rPr>
              <a:t>.2. </a:t>
            </a:r>
            <a:r>
              <a:rPr kumimoji="1" lang="ko-KR" altLang="en-US" sz="2400" dirty="0">
                <a:latin typeface="NanumGothic" panose="020D0604000000000000" pitchFamily="34" charset="-127"/>
              </a:rPr>
              <a:t>스프링 트랜잭션의 동작 원리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동기화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추상화</a:t>
            </a:r>
            <a:endParaRPr kumimoji="1" lang="en-US" altLang="ko-KR" sz="2000" dirty="0">
              <a:latin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/>
              <a:t>프로그래밍 트랜잭션과 선언적 트랜잭션 </a:t>
            </a:r>
            <a:endParaRPr kumimoji="1" lang="en" altLang="ko-Kore-KR" sz="2000" dirty="0"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NanumGothic" panose="020D0604000000000000" pitchFamily="34" charset="-127"/>
              </a:rPr>
              <a:t>3</a:t>
            </a:r>
            <a:r>
              <a:rPr kumimoji="1" lang="en" altLang="ko-Kore-KR" sz="2400" b="1" dirty="0">
                <a:latin typeface="NanumGothic" panose="020D0604000000000000" pitchFamily="34" charset="-127"/>
              </a:rPr>
              <a:t>.3. </a:t>
            </a:r>
            <a:r>
              <a:rPr kumimoji="1" lang="ko-KR" altLang="en-US" sz="2400" b="1" dirty="0">
                <a:latin typeface="NanumGothic" panose="020D0604000000000000" pitchFamily="34" charset="-127"/>
              </a:rPr>
              <a:t>트랜잭션 전파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</a:t>
            </a:r>
            <a:r>
              <a:rPr kumimoji="1" lang="ko-KR" altLang="en-US" sz="2000" dirty="0" err="1">
                <a:latin typeface="NanumGothic" panose="020D0604000000000000" pitchFamily="34" charset="-127"/>
              </a:rPr>
              <a:t>전파란</a:t>
            </a:r>
            <a:r>
              <a:rPr kumimoji="1" lang="en-US" altLang="ko-KR" sz="2000" dirty="0">
                <a:latin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</a:rPr>
              <a:t>트랜잭션 전파 옵션 </a:t>
            </a:r>
            <a:endParaRPr kumimoji="1" lang="en-US" altLang="ko-KR" sz="20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34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2252</TotalTime>
  <Words>4306</Words>
  <Application>Microsoft Office PowerPoint</Application>
  <PresentationFormat>와이드스크린</PresentationFormat>
  <Paragraphs>887</Paragraphs>
  <Slides>107</Slides>
  <Notes>107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16" baseType="lpstr">
      <vt:lpstr>Apple SD Gothic Neo</vt:lpstr>
      <vt:lpstr>Helvetica Neue</vt:lpstr>
      <vt:lpstr>KoPubWorld돋움체 Medium</vt:lpstr>
      <vt:lpstr>NanumGothic</vt:lpstr>
      <vt:lpstr>Arial</vt:lpstr>
      <vt:lpstr>Calibri</vt:lpstr>
      <vt:lpstr>Calibri Light</vt:lpstr>
      <vt:lpstr>맑은 고딕</vt:lpstr>
      <vt:lpstr>Office 테마</vt:lpstr>
      <vt:lpstr>스프링 입문 : 기초 개념 및 동작 원리 이해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“자바 엔터프라이즈 개발을 편하게 해주는  오픈소스 경량급 애플리케이션 프레임워크”</vt:lpstr>
      <vt:lpstr>PowerPoint 프레젠테이션</vt:lpstr>
      <vt:lpstr>엔터프라이즈 개발이 “복잡”한 이유 </vt:lpstr>
      <vt:lpstr>고객 구매 내역을 분석해 상품을 추천하는 로직</vt:lpstr>
      <vt:lpstr>스프링이 복잡함을 상대하는 “전략” </vt:lpstr>
      <vt:lpstr>“POJO(Plain Old Java Object)”</vt:lpstr>
      <vt:lpstr>IoC/DI </vt:lpstr>
      <vt:lpstr>2. Spring 핵심 개념 및 MVC 구조 이해</vt:lpstr>
      <vt:lpstr>IoC와 DI 개념 설명 (1)</vt:lpstr>
      <vt:lpstr>IoC와 DI 개념 설명 (2)</vt:lpstr>
      <vt:lpstr>IoC와 DI 개념 설명 (3)</vt:lpstr>
      <vt:lpstr>IoC와 DI 개념 설명 (4)</vt:lpstr>
      <vt:lpstr>요구 사항 흐름도</vt:lpstr>
      <vt:lpstr>기존 방식 코드 &amp; 코드의 문제점  </vt:lpstr>
      <vt:lpstr>기존 방식 코드 &amp; 코드의 문제점  </vt:lpstr>
      <vt:lpstr>IoC Container를 통해 Bean을 관리하는 코드</vt:lpstr>
      <vt:lpstr>IoC 제어의 역전</vt:lpstr>
      <vt:lpstr>IoC Container</vt:lpstr>
      <vt:lpstr>스프링 컨테이너 – ApplicationContext</vt:lpstr>
      <vt:lpstr>스프링 컨테이너 – BeanFactory </vt:lpstr>
      <vt:lpstr>BeanFactory, ApplicationContext 정리</vt:lpstr>
      <vt:lpstr>Bean</vt:lpstr>
      <vt:lpstr>Spring Container</vt:lpstr>
      <vt:lpstr>빈 이름 타입, 의존관계 설정 그림</vt:lpstr>
      <vt:lpstr>역할에 따른 세가지 빈 </vt:lpstr>
      <vt:lpstr>IoC Container가 Bean을 관리하는 방법</vt:lpstr>
      <vt:lpstr>IoC Container가 Bean을 관리하는 방법</vt:lpstr>
      <vt:lpstr>Singleton </vt:lpstr>
      <vt:lpstr>Singleton </vt:lpstr>
      <vt:lpstr>Singleton의 문제점</vt:lpstr>
      <vt:lpstr>빈 스코프</vt:lpstr>
      <vt:lpstr>의존 관계</vt:lpstr>
      <vt:lpstr>DI(Dependency Injection)  </vt:lpstr>
      <vt:lpstr>DI(Dependency Injection) </vt:lpstr>
      <vt:lpstr>의존관계 주입 4가지 방법 </vt:lpstr>
      <vt:lpstr>의존관계 주입 4가지 방법 </vt:lpstr>
      <vt:lpstr>@ComponentScan, @Autowired</vt:lpstr>
      <vt:lpstr>컴포넌트 스캔 기본 대상</vt:lpstr>
      <vt:lpstr>컴포넌트 스캔 옵션 </vt:lpstr>
      <vt:lpstr>2.1 Spring 핵심 개념 정리</vt:lpstr>
      <vt:lpstr>2. Spring 핵심 개념 및 MVC 구조 이해</vt:lpstr>
      <vt:lpstr>MVC (Model-View-Controller) 패턴이란?</vt:lpstr>
      <vt:lpstr>FrontController 패턴 </vt:lpstr>
      <vt:lpstr>브라우저나 HTTP 요청을 받아 응답하는 과정</vt:lpstr>
      <vt:lpstr>(1) DispatcherServlet의 HTTP 요청 접수</vt:lpstr>
      <vt:lpstr>(2) DispatcherServlet에서 컨트롤러로 HTTP 요청 위임</vt:lpstr>
      <vt:lpstr>(3) 컨트롤러의 모델 생성과 정보 등록</vt:lpstr>
      <vt:lpstr>(4) 컨트롤러의 결과 리턴: 모델과 뷰</vt:lpstr>
      <vt:lpstr>(5)DispatcherServlet의 뷰 호출</vt:lpstr>
      <vt:lpstr>(6) 모델 참조</vt:lpstr>
      <vt:lpstr>(7)HTTP 응답 돌려주기</vt:lpstr>
      <vt:lpstr>DispatcherServlet이란?</vt:lpstr>
      <vt:lpstr>DispatcherServlet.doDispatch()</vt:lpstr>
      <vt:lpstr>DispatcherServlet.doDispatch()</vt:lpstr>
      <vt:lpstr>뷰 렌더링 함수 호출 </vt:lpstr>
      <vt:lpstr>PowerPoint 프레젠테이션</vt:lpstr>
      <vt:lpstr>DispatcherServlet의 DI 전략 </vt:lpstr>
      <vt:lpstr>HandlerMapping 전략</vt:lpstr>
      <vt:lpstr>HandlerMapping 전략 </vt:lpstr>
      <vt:lpstr>HandlerAdapter 전략 </vt:lpstr>
      <vt:lpstr>HandlerAdapter 전략 </vt:lpstr>
      <vt:lpstr>PowerPoint 프레젠테이션</vt:lpstr>
      <vt:lpstr>ViewResolver 전략 </vt:lpstr>
      <vt:lpstr>ViewResolver 전략 </vt:lpstr>
      <vt:lpstr>ViewResolver 전략 </vt:lpstr>
      <vt:lpstr>@RequestMapping, @Controller,  메소드 파라미터의 종류, 리턴 타입의 종류</vt:lpstr>
      <vt:lpstr>3. Spring 트랜잭션</vt:lpstr>
      <vt:lpstr>PSA </vt:lpstr>
      <vt:lpstr>PowerPoint 프레젠테이션</vt:lpstr>
      <vt:lpstr>트랜잭션 개념 예시(1) </vt:lpstr>
      <vt:lpstr>트랜잭션 개념 예시(2) </vt:lpstr>
      <vt:lpstr>트랜잭션 개념 예시(3) </vt:lpstr>
      <vt:lpstr>트랜잭션 개념 예시(4) </vt:lpstr>
      <vt:lpstr>트랜잭션 개념 예시(4) </vt:lpstr>
      <vt:lpstr>트랜잭션 개념</vt:lpstr>
      <vt:lpstr>트랜잭션 개념(Commit)</vt:lpstr>
      <vt:lpstr>트랜잭션 개념(Commit)</vt:lpstr>
      <vt:lpstr>트랜잭션 개념(Rollback)</vt:lpstr>
      <vt:lpstr>트랜잭션 개념(AUTOCOMMIT)</vt:lpstr>
      <vt:lpstr>트랜잭션 개념(실행 순서)</vt:lpstr>
      <vt:lpstr>트랜잭션 특징 ACID</vt:lpstr>
      <vt:lpstr>트랜잭션 특징 ACID (Atomicity)</vt:lpstr>
      <vt:lpstr>트랜잭션 특징 ACID (Consistency)</vt:lpstr>
      <vt:lpstr>트랜잭션 특징 ACID (Isolation)</vt:lpstr>
      <vt:lpstr>트랜잭션 특징 ACID (Durability)</vt:lpstr>
      <vt:lpstr>트랜잭션 순수 JDBC</vt:lpstr>
      <vt:lpstr>트랜잭션 경계 설정(1)</vt:lpstr>
      <vt:lpstr>트랜잭션 경계 설정(2)</vt:lpstr>
      <vt:lpstr>3. Spring 트랜잭션</vt:lpstr>
      <vt:lpstr>트랜잭션 동기화</vt:lpstr>
      <vt:lpstr>트랜잭션 서비스 추상화</vt:lpstr>
      <vt:lpstr>프로그래밍 트랜잭션과 선언적 트랜잭션  </vt:lpstr>
      <vt:lpstr>3. Spring 트랜잭션</vt:lpstr>
      <vt:lpstr>트랜잭션 전파란?</vt:lpstr>
      <vt:lpstr>트랜잭션 전파 옵션</vt:lpstr>
      <vt:lpstr>4. AOP(Aspect-Oriented Programming)</vt:lpstr>
      <vt:lpstr>AOP</vt:lpstr>
      <vt:lpstr>AOP 개념 소개</vt:lpstr>
      <vt:lpstr>AOP 개념 소개</vt:lpstr>
      <vt:lpstr>AOP 구현 방법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스프링 입문 : 기초 개념 및 동작 원리 이해</dc:title>
  <dc:creator>이아현</dc:creator>
  <cp:lastModifiedBy>신현준 </cp:lastModifiedBy>
  <cp:revision>177</cp:revision>
  <dcterms:created xsi:type="dcterms:W3CDTF">2023-11-11T04:11:46Z</dcterms:created>
  <dcterms:modified xsi:type="dcterms:W3CDTF">2023-12-22T07:49:53Z</dcterms:modified>
</cp:coreProperties>
</file>